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5" r:id="rId17"/>
    <p:sldId id="270" r:id="rId18"/>
    <p:sldId id="271" r:id="rId19"/>
    <p:sldId id="272" r:id="rId20"/>
    <p:sldId id="273" r:id="rId21"/>
    <p:sldId id="276" r:id="rId22"/>
    <p:sldId id="277" r:id="rId23"/>
    <p:sldId id="278" r:id="rId24"/>
    <p:sldId id="279" r:id="rId25"/>
    <p:sldId id="280" r:id="rId26"/>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63"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67B1F29-F7EF-4B11-A76A-E596A861C8AB}" type="datetimeFigureOut">
              <a:rPr lang="ar-IQ" smtClean="0"/>
              <a:t>7/2/1442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253866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67B1F29-F7EF-4B11-A76A-E596A861C8AB}" type="datetimeFigureOut">
              <a:rPr lang="ar-IQ" smtClean="0"/>
              <a:t>7/2/1442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210145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67B1F29-F7EF-4B11-A76A-E596A861C8AB}" type="datetimeFigureOut">
              <a:rPr lang="ar-IQ" smtClean="0"/>
              <a:t>7/2/1442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76330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67B1F29-F7EF-4B11-A76A-E596A861C8AB}" type="datetimeFigureOut">
              <a:rPr lang="ar-IQ" smtClean="0"/>
              <a:t>7/2/1442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39345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B1F29-F7EF-4B11-A76A-E596A861C8AB}" type="datetimeFigureOut">
              <a:rPr lang="ar-IQ" smtClean="0"/>
              <a:t>7/2/1442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131494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67B1F29-F7EF-4B11-A76A-E596A861C8AB}" type="datetimeFigureOut">
              <a:rPr lang="ar-IQ" smtClean="0"/>
              <a:t>7/2/1442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25717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67B1F29-F7EF-4B11-A76A-E596A861C8AB}" type="datetimeFigureOut">
              <a:rPr lang="ar-IQ" smtClean="0"/>
              <a:t>7/2/1442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278155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67B1F29-F7EF-4B11-A76A-E596A861C8AB}" type="datetimeFigureOut">
              <a:rPr lang="ar-IQ" smtClean="0"/>
              <a:t>7/2/1442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39559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B1F29-F7EF-4B11-A76A-E596A861C8AB}" type="datetimeFigureOut">
              <a:rPr lang="ar-IQ" smtClean="0"/>
              <a:t>7/2/1442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80689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B1F29-F7EF-4B11-A76A-E596A861C8AB}" type="datetimeFigureOut">
              <a:rPr lang="ar-IQ" smtClean="0"/>
              <a:t>7/2/1442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263757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B1F29-F7EF-4B11-A76A-E596A861C8AB}" type="datetimeFigureOut">
              <a:rPr lang="ar-IQ" smtClean="0"/>
              <a:t>7/2/1442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90CD4DD-33B7-4937-832C-345E57CEB815}" type="slidenum">
              <a:rPr lang="ar-IQ" smtClean="0"/>
              <a:t>‹#›</a:t>
            </a:fld>
            <a:endParaRPr lang="ar-IQ"/>
          </a:p>
        </p:txBody>
      </p:sp>
    </p:spTree>
    <p:extLst>
      <p:ext uri="{BB962C8B-B14F-4D97-AF65-F5344CB8AC3E}">
        <p14:creationId xmlns:p14="http://schemas.microsoft.com/office/powerpoint/2010/main" val="322542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67B1F29-F7EF-4B11-A76A-E596A861C8AB}" type="datetimeFigureOut">
              <a:rPr lang="ar-IQ" smtClean="0"/>
              <a:t>7/2/1442</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CD4DD-33B7-4937-832C-345E57CEB815}" type="slidenum">
              <a:rPr lang="ar-IQ" smtClean="0"/>
              <a:t>‹#›</a:t>
            </a:fld>
            <a:endParaRPr lang="ar-IQ"/>
          </a:p>
        </p:txBody>
      </p:sp>
    </p:spTree>
    <p:extLst>
      <p:ext uri="{BB962C8B-B14F-4D97-AF65-F5344CB8AC3E}">
        <p14:creationId xmlns:p14="http://schemas.microsoft.com/office/powerpoint/2010/main" val="137163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9549"/>
            <a:ext cx="9144000" cy="2930414"/>
          </a:xfrm>
        </p:spPr>
        <p:txBody>
          <a:bodyPr>
            <a:normAutofit/>
          </a:bodyPr>
          <a:lstStyle/>
          <a:p>
            <a:r>
              <a:rPr lang="en-US" sz="6200" b="1" dirty="0" smtClean="0">
                <a:solidFill>
                  <a:srgbClr val="FF0000"/>
                </a:solidFill>
                <a:effectLst>
                  <a:outerShdw blurRad="38100" dist="38100" dir="2700000" algn="tl">
                    <a:srgbClr val="000000">
                      <a:alpha val="43137"/>
                    </a:srgbClr>
                  </a:outerShdw>
                </a:effectLst>
              </a:rPr>
              <a:t>HEMATOPOIETIC STEM CELL TRASPLANTATION</a:t>
            </a:r>
            <a:endParaRPr lang="ar-IQ" sz="62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smtClean="0"/>
          </a:p>
          <a:p>
            <a:r>
              <a:rPr lang="en-US" sz="2800" b="1" dirty="0" smtClean="0">
                <a:effectLst>
                  <a:outerShdw blurRad="38100" dist="38100" dir="2700000" algn="tl">
                    <a:srgbClr val="000000">
                      <a:alpha val="43137"/>
                    </a:srgbClr>
                  </a:outerShdw>
                </a:effectLst>
              </a:rPr>
              <a:t>Dr. Ali Khazaal Jumaa</a:t>
            </a:r>
          </a:p>
          <a:p>
            <a:r>
              <a:rPr lang="en-US" sz="2800" b="1" dirty="0" smtClean="0">
                <a:effectLst>
                  <a:outerShdw blurRad="38100" dist="38100" dir="2700000" algn="tl">
                    <a:srgbClr val="000000">
                      <a:alpha val="43137"/>
                    </a:srgbClr>
                  </a:outerShdw>
                </a:effectLst>
              </a:rPr>
              <a:t>F.I.B.M.S (Int. Medicine) , F.I.B.M.S (hematology)</a:t>
            </a:r>
            <a:endParaRPr lang="ar-IQ"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575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46253"/>
          </a:xfrm>
        </p:spPr>
        <p:txBody>
          <a:bodyPr/>
          <a:lstStyle/>
          <a:p>
            <a:pPr marL="0" indent="0" algn="l" rtl="0">
              <a:buNone/>
            </a:pPr>
            <a:r>
              <a:rPr lang="en-US" sz="3600" b="1" dirty="0">
                <a:solidFill>
                  <a:srgbClr val="FF0000"/>
                </a:solidFill>
              </a:rPr>
              <a:t>Human leukocyte antigen </a:t>
            </a:r>
            <a:endParaRPr lang="en-US" sz="3600" b="1" dirty="0" smtClean="0">
              <a:solidFill>
                <a:srgbClr val="FF0000"/>
              </a:solidFill>
            </a:endParaRPr>
          </a:p>
          <a:p>
            <a:pPr marL="0" indent="0" algn="l" rtl="0">
              <a:buNone/>
            </a:pPr>
            <a:endParaRPr lang="en-US" dirty="0"/>
          </a:p>
          <a:p>
            <a:pPr marL="0" indent="0" algn="l" rtl="0">
              <a:buNone/>
            </a:pPr>
            <a:r>
              <a:rPr lang="en-US" dirty="0"/>
              <a:t>The human leukocyte antigen (HLA) system or complex is a gene complex encoding the major histocompatibility complex (MHC) proteins in humans. These cell-surface proteins are responsible for the regulation of the immune system in humans</a:t>
            </a:r>
            <a:r>
              <a:rPr lang="en-US" dirty="0" smtClean="0"/>
              <a:t>.</a:t>
            </a:r>
          </a:p>
          <a:p>
            <a:pPr marL="0" indent="0" algn="l" rtl="0">
              <a:buNone/>
            </a:pPr>
            <a:r>
              <a:rPr lang="en-US" dirty="0"/>
              <a:t>This genetic region has been divided into </a:t>
            </a:r>
            <a:r>
              <a:rPr lang="en-US" b="1" dirty="0" smtClean="0"/>
              <a:t>3 classes</a:t>
            </a:r>
            <a:r>
              <a:rPr lang="en-US" dirty="0" smtClean="0"/>
              <a:t>: </a:t>
            </a:r>
          </a:p>
          <a:p>
            <a:pPr marL="0" indent="0" algn="l" rtl="0">
              <a:buNone/>
            </a:pPr>
            <a:r>
              <a:rPr lang="en-US" dirty="0" smtClean="0"/>
              <a:t>        </a:t>
            </a:r>
            <a:r>
              <a:rPr lang="en-US" b="1" dirty="0" smtClean="0"/>
              <a:t>Class </a:t>
            </a:r>
            <a:r>
              <a:rPr lang="en-US" b="1" dirty="0"/>
              <a:t>I</a:t>
            </a:r>
            <a:r>
              <a:rPr lang="en-US" dirty="0"/>
              <a:t> is made up of </a:t>
            </a:r>
            <a:r>
              <a:rPr lang="en-US" b="1" dirty="0"/>
              <a:t>HLA-A</a:t>
            </a:r>
            <a:r>
              <a:rPr lang="en-US" dirty="0"/>
              <a:t>, </a:t>
            </a:r>
            <a:r>
              <a:rPr lang="en-US" b="1" dirty="0"/>
              <a:t>HLA-B</a:t>
            </a:r>
            <a:r>
              <a:rPr lang="en-US" dirty="0"/>
              <a:t>, and </a:t>
            </a:r>
            <a:r>
              <a:rPr lang="en-US" b="1" dirty="0"/>
              <a:t>HLA-C</a:t>
            </a:r>
            <a:r>
              <a:rPr lang="en-US" dirty="0"/>
              <a:t>.</a:t>
            </a:r>
          </a:p>
          <a:p>
            <a:pPr marL="0" indent="0" algn="l" rtl="0">
              <a:buNone/>
            </a:pPr>
            <a:r>
              <a:rPr lang="en-US" dirty="0" smtClean="0"/>
              <a:t>        </a:t>
            </a:r>
            <a:r>
              <a:rPr lang="en-US" b="1" dirty="0" smtClean="0"/>
              <a:t>Class </a:t>
            </a:r>
            <a:r>
              <a:rPr lang="en-US" b="1" dirty="0"/>
              <a:t>II </a:t>
            </a:r>
            <a:r>
              <a:rPr lang="en-US" dirty="0"/>
              <a:t>is made up </a:t>
            </a:r>
            <a:r>
              <a:rPr lang="en-US" dirty="0" smtClean="0"/>
              <a:t>of HLA-DP, </a:t>
            </a:r>
            <a:r>
              <a:rPr lang="en-US" b="1" dirty="0"/>
              <a:t>HLA-DQ </a:t>
            </a:r>
            <a:r>
              <a:rPr lang="en-US" dirty="0"/>
              <a:t>and</a:t>
            </a:r>
            <a:r>
              <a:rPr lang="en-US" b="1" dirty="0"/>
              <a:t> </a:t>
            </a:r>
            <a:r>
              <a:rPr lang="en-US" b="1" dirty="0" smtClean="0"/>
              <a:t>HLA-DR.</a:t>
            </a:r>
            <a:endParaRPr lang="en-US" dirty="0" smtClean="0"/>
          </a:p>
          <a:p>
            <a:pPr marL="0" indent="0" algn="l" rtl="0">
              <a:buNone/>
            </a:pPr>
            <a:r>
              <a:rPr lang="en-US" dirty="0" smtClean="0"/>
              <a:t>        </a:t>
            </a:r>
            <a:r>
              <a:rPr lang="en-US" b="1" dirty="0" smtClean="0"/>
              <a:t>Class </a:t>
            </a:r>
            <a:r>
              <a:rPr lang="en-US" b="1" dirty="0"/>
              <a:t>III </a:t>
            </a:r>
            <a:r>
              <a:rPr lang="en-US" dirty="0"/>
              <a:t>encode components of the complement system</a:t>
            </a:r>
            <a:r>
              <a:rPr lang="en-US" dirty="0" smtClean="0"/>
              <a:t>.</a:t>
            </a:r>
          </a:p>
          <a:p>
            <a:pPr marL="0" indent="0" algn="l" rtl="0">
              <a:buNone/>
            </a:pPr>
            <a:endParaRPr lang="en-US" dirty="0"/>
          </a:p>
          <a:p>
            <a:pPr marL="0" indent="0" algn="l" rtl="0">
              <a:buNone/>
            </a:pPr>
            <a:r>
              <a:rPr lang="en-US" dirty="0" smtClean="0"/>
              <a:t>Matching of HLA-A, HLA-B, HLA-C, HLA-DQ and HLA-DR is required for AlloSCT. </a:t>
            </a:r>
            <a:endParaRPr lang="en-US" dirty="0"/>
          </a:p>
          <a:p>
            <a:pPr marL="0" indent="0" algn="l" rtl="0">
              <a:buNone/>
            </a:pPr>
            <a:endParaRPr lang="ar-IQ" dirty="0"/>
          </a:p>
        </p:txBody>
      </p:sp>
    </p:spTree>
    <p:extLst>
      <p:ext uri="{BB962C8B-B14F-4D97-AF65-F5344CB8AC3E}">
        <p14:creationId xmlns:p14="http://schemas.microsoft.com/office/powerpoint/2010/main" val="178014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220496"/>
          </a:xfrm>
        </p:spPr>
        <p:txBody>
          <a:bodyPr/>
          <a:lstStyle/>
          <a:p>
            <a:pPr marL="0" indent="0" algn="l" rtl="0">
              <a:buNone/>
            </a:pPr>
            <a:r>
              <a:rPr lang="en-US" sz="3600" b="1" dirty="0" smtClean="0">
                <a:solidFill>
                  <a:srgbClr val="FF0000"/>
                </a:solidFill>
              </a:rPr>
              <a:t>Conditioning </a:t>
            </a:r>
            <a:r>
              <a:rPr lang="en-US" sz="3600" b="1" dirty="0">
                <a:solidFill>
                  <a:srgbClr val="FF0000"/>
                </a:solidFill>
              </a:rPr>
              <a:t>Regimens for </a:t>
            </a:r>
            <a:r>
              <a:rPr lang="en-US" sz="3600" b="1" dirty="0" smtClean="0">
                <a:solidFill>
                  <a:srgbClr val="FF0000"/>
                </a:solidFill>
              </a:rPr>
              <a:t>HSCT</a:t>
            </a:r>
          </a:p>
          <a:p>
            <a:pPr marL="0" indent="0" algn="l" rtl="0">
              <a:buNone/>
            </a:pPr>
            <a:endParaRPr lang="en-US" dirty="0"/>
          </a:p>
          <a:p>
            <a:pPr marL="0" indent="0" algn="l" rtl="0">
              <a:buNone/>
            </a:pPr>
            <a:r>
              <a:rPr lang="en-US" dirty="0"/>
              <a:t> </a:t>
            </a:r>
            <a:r>
              <a:rPr lang="en-US" sz="3200" b="1" dirty="0" smtClean="0"/>
              <a:t>.</a:t>
            </a:r>
            <a:r>
              <a:rPr lang="en-US" sz="3200" dirty="0" smtClean="0"/>
              <a:t> The conditioning </a:t>
            </a:r>
            <a:r>
              <a:rPr lang="en-US" sz="3200" dirty="0"/>
              <a:t>regimen is a critical element in hematopoietic stem cell transplantation (HSCT). The purpose of the </a:t>
            </a:r>
            <a:r>
              <a:rPr lang="en-US" sz="3200" dirty="0" smtClean="0"/>
              <a:t>conditioning </a:t>
            </a:r>
            <a:r>
              <a:rPr lang="en-US" sz="3200" dirty="0"/>
              <a:t>regimen is to provide </a:t>
            </a:r>
            <a:r>
              <a:rPr lang="en-US" sz="3200" b="1" dirty="0"/>
              <a:t>immunosuppression</a:t>
            </a:r>
            <a:r>
              <a:rPr lang="en-US" sz="3200" dirty="0"/>
              <a:t> sufficient to prevent rejection of the transplanted graft and to </a:t>
            </a:r>
            <a:r>
              <a:rPr lang="en-US" sz="3200" b="1" dirty="0"/>
              <a:t>eradicate the disease </a:t>
            </a:r>
            <a:r>
              <a:rPr lang="en-US" sz="3200" dirty="0"/>
              <a:t>for which the transplantation is being performed.</a:t>
            </a:r>
          </a:p>
          <a:p>
            <a:pPr marL="0" indent="0" algn="l" rtl="0">
              <a:buNone/>
            </a:pPr>
            <a:endParaRPr lang="en-US" sz="3200" dirty="0"/>
          </a:p>
          <a:p>
            <a:pPr marL="0" indent="0" algn="l" rtl="0">
              <a:buNone/>
            </a:pPr>
            <a:r>
              <a:rPr lang="en-US" sz="3200" dirty="0"/>
              <a:t> </a:t>
            </a:r>
            <a:r>
              <a:rPr lang="en-US" sz="3200" b="1" dirty="0" smtClean="0"/>
              <a:t>.</a:t>
            </a:r>
            <a:r>
              <a:rPr lang="en-US" sz="3200" dirty="0" smtClean="0"/>
              <a:t> These </a:t>
            </a:r>
            <a:r>
              <a:rPr lang="en-US" sz="3200" dirty="0"/>
              <a:t>regimens can be classified as radiation-containing or non–radiation-containing regimens. </a:t>
            </a:r>
            <a:endParaRPr lang="ar-IQ" sz="3200" dirty="0"/>
          </a:p>
        </p:txBody>
      </p:sp>
    </p:spTree>
    <p:extLst>
      <p:ext uri="{BB962C8B-B14F-4D97-AF65-F5344CB8AC3E}">
        <p14:creationId xmlns:p14="http://schemas.microsoft.com/office/powerpoint/2010/main" val="81910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0"/>
            <a:ext cx="10515600" cy="6272011"/>
          </a:xfrm>
        </p:spPr>
        <p:txBody>
          <a:bodyPr/>
          <a:lstStyle/>
          <a:p>
            <a:pPr marL="0" indent="0" algn="l" rtl="0">
              <a:buNone/>
            </a:pPr>
            <a:r>
              <a:rPr lang="en-US" sz="3200" b="1" dirty="0" smtClean="0">
                <a:solidFill>
                  <a:srgbClr val="FF0000"/>
                </a:solidFill>
              </a:rPr>
              <a:t>Complications of Allogeneic stem cell transplantation</a:t>
            </a:r>
          </a:p>
          <a:p>
            <a:pPr marL="0" indent="0" algn="l" rtl="0">
              <a:buNone/>
            </a:pPr>
            <a:endParaRPr lang="en-US" dirty="0"/>
          </a:p>
          <a:p>
            <a:pPr marL="0" indent="0" algn="l" rtl="0">
              <a:buNone/>
            </a:pPr>
            <a:r>
              <a:rPr lang="en-US" dirty="0" smtClean="0"/>
              <a:t>. Graft failure</a:t>
            </a:r>
          </a:p>
          <a:p>
            <a:pPr marL="0" indent="0" algn="l" rtl="0">
              <a:buNone/>
            </a:pPr>
            <a:r>
              <a:rPr lang="en-US" dirty="0" smtClean="0"/>
              <a:t>. Graft versus host disease</a:t>
            </a:r>
          </a:p>
          <a:p>
            <a:pPr marL="0" indent="0" algn="l" rtl="0">
              <a:buNone/>
            </a:pPr>
            <a:r>
              <a:rPr lang="en-US" dirty="0" smtClean="0"/>
              <a:t>. Relapse</a:t>
            </a:r>
          </a:p>
          <a:p>
            <a:pPr marL="0" indent="0" algn="l" rtl="0">
              <a:buNone/>
            </a:pPr>
            <a:r>
              <a:rPr lang="en-US" dirty="0" smtClean="0"/>
              <a:t>. Infections</a:t>
            </a:r>
          </a:p>
          <a:p>
            <a:pPr marL="0" indent="0" algn="l" rtl="0">
              <a:buNone/>
            </a:pPr>
            <a:r>
              <a:rPr lang="en-US" dirty="0" smtClean="0"/>
              <a:t>. GIT toxicity (mucositis, pancreatitis, liver veno-occlusive disease,   </a:t>
            </a:r>
          </a:p>
          <a:p>
            <a:pPr marL="0" indent="0" algn="l" rtl="0">
              <a:buNone/>
            </a:pPr>
            <a:r>
              <a:rPr lang="en-US" dirty="0"/>
              <a:t> </a:t>
            </a:r>
            <a:r>
              <a:rPr lang="en-US" dirty="0" smtClean="0"/>
              <a:t> biliary obstruction) </a:t>
            </a:r>
          </a:p>
          <a:p>
            <a:pPr marL="0" indent="0" algn="l" rtl="0">
              <a:buNone/>
            </a:pPr>
            <a:r>
              <a:rPr lang="en-US" dirty="0" smtClean="0"/>
              <a:t>. Pulmonary complications (pulmonary edema, alveolar hemorrhage)</a:t>
            </a:r>
          </a:p>
          <a:p>
            <a:pPr marL="0" indent="0" algn="l" rtl="0">
              <a:buNone/>
            </a:pPr>
            <a:r>
              <a:rPr lang="en-US" dirty="0" smtClean="0"/>
              <a:t>. Post-transplant lymphoproliferative disorders and secondary cancer</a:t>
            </a:r>
          </a:p>
          <a:p>
            <a:pPr marL="0" indent="0" algn="l" rtl="0">
              <a:buNone/>
            </a:pPr>
            <a:r>
              <a:rPr lang="en-US" dirty="0" smtClean="0"/>
              <a:t>. Retarded growth</a:t>
            </a:r>
          </a:p>
          <a:p>
            <a:pPr marL="0" indent="0" algn="l" rtl="0">
              <a:buNone/>
            </a:pPr>
            <a:r>
              <a:rPr lang="en-US" dirty="0" smtClean="0"/>
              <a:t>. Gonadal failure</a:t>
            </a:r>
            <a:endParaRPr lang="ar-IQ" dirty="0"/>
          </a:p>
        </p:txBody>
      </p:sp>
    </p:spTree>
    <p:extLst>
      <p:ext uri="{BB962C8B-B14F-4D97-AF65-F5344CB8AC3E}">
        <p14:creationId xmlns:p14="http://schemas.microsoft.com/office/powerpoint/2010/main" val="288905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078828"/>
          </a:xfrm>
        </p:spPr>
        <p:txBody>
          <a:bodyPr/>
          <a:lstStyle/>
          <a:p>
            <a:pPr marL="0" indent="0" algn="l" rtl="0">
              <a:buNone/>
            </a:pPr>
            <a:r>
              <a:rPr lang="en-US" b="1" dirty="0" smtClean="0">
                <a:solidFill>
                  <a:srgbClr val="FF0000"/>
                </a:solidFill>
              </a:rPr>
              <a:t>Graft failure</a:t>
            </a:r>
          </a:p>
          <a:p>
            <a:pPr marL="0" indent="0" algn="l" rtl="0">
              <a:buNone/>
            </a:pPr>
            <a:endParaRPr lang="en-US" dirty="0" smtClean="0"/>
          </a:p>
          <a:p>
            <a:pPr marL="0" indent="0" algn="l" rtl="0">
              <a:buNone/>
            </a:pPr>
            <a:r>
              <a:rPr lang="en-US" dirty="0" smtClean="0"/>
              <a:t>It is </a:t>
            </a:r>
            <a:r>
              <a:rPr lang="en-US" dirty="0"/>
              <a:t>a complex syndrome characterized by pancytopenia and hypocellular </a:t>
            </a:r>
            <a:r>
              <a:rPr lang="en-US" dirty="0" smtClean="0"/>
              <a:t>bone </a:t>
            </a:r>
            <a:r>
              <a:rPr lang="en-US" dirty="0"/>
              <a:t>marrow</a:t>
            </a:r>
            <a:r>
              <a:rPr lang="en-US" dirty="0" smtClean="0"/>
              <a:t>. </a:t>
            </a:r>
            <a:r>
              <a:rPr lang="en-US" dirty="0"/>
              <a:t>It </a:t>
            </a:r>
            <a:r>
              <a:rPr lang="en-US" dirty="0" smtClean="0"/>
              <a:t>may </a:t>
            </a:r>
            <a:r>
              <a:rPr lang="en-US" dirty="0"/>
              <a:t>be manifested as either lack of initial engraftment if severe granulocytopenia persists for </a:t>
            </a:r>
            <a:r>
              <a:rPr lang="en-US" dirty="0" smtClean="0"/>
              <a:t>28 </a:t>
            </a:r>
            <a:r>
              <a:rPr lang="en-US" dirty="0"/>
              <a:t>days after transplantation </a:t>
            </a:r>
            <a:r>
              <a:rPr lang="en-US" b="1" dirty="0"/>
              <a:t>(primary graft failure) </a:t>
            </a:r>
            <a:r>
              <a:rPr lang="en-US" dirty="0"/>
              <a:t>or the development of pancytopenia and marrow aplasia after initial engraftment </a:t>
            </a:r>
            <a:r>
              <a:rPr lang="en-US" b="1" dirty="0"/>
              <a:t>(late graft failure</a:t>
            </a:r>
            <a:r>
              <a:rPr lang="en-US" b="1" dirty="0" smtClean="0"/>
              <a:t>).</a:t>
            </a:r>
          </a:p>
          <a:p>
            <a:pPr marL="0" indent="0" algn="l" rtl="0">
              <a:buNone/>
            </a:pPr>
            <a:endParaRPr lang="en-US" dirty="0" smtClean="0"/>
          </a:p>
          <a:p>
            <a:pPr marL="0" indent="0" algn="l" rtl="0">
              <a:buNone/>
            </a:pPr>
            <a:r>
              <a:rPr lang="en-US" b="1" dirty="0" smtClean="0"/>
              <a:t>Risk factors: </a:t>
            </a:r>
            <a:r>
              <a:rPr lang="en-US" dirty="0" smtClean="0"/>
              <a:t>. Transplantation of low stem cell </a:t>
            </a:r>
            <a:r>
              <a:rPr lang="en-US" b="1" dirty="0" smtClean="0"/>
              <a:t>(CD34) </a:t>
            </a:r>
            <a:r>
              <a:rPr lang="en-US" dirty="0" smtClean="0"/>
              <a:t>cells </a:t>
            </a:r>
          </a:p>
          <a:p>
            <a:pPr marL="0" indent="0" algn="l" rtl="0">
              <a:buNone/>
            </a:pPr>
            <a:r>
              <a:rPr lang="en-US" dirty="0"/>
              <a:t> </a:t>
            </a:r>
            <a:r>
              <a:rPr lang="en-US" dirty="0" smtClean="0"/>
              <a:t>                       (more with umbilical cord graft)</a:t>
            </a:r>
          </a:p>
          <a:p>
            <a:pPr marL="0" indent="0" algn="l" rtl="0">
              <a:buNone/>
            </a:pPr>
            <a:r>
              <a:rPr lang="en-US" dirty="0"/>
              <a:t> </a:t>
            </a:r>
            <a:r>
              <a:rPr lang="en-US" dirty="0" smtClean="0"/>
              <a:t>                     .  HLA disparity</a:t>
            </a:r>
          </a:p>
          <a:p>
            <a:pPr marL="0" indent="0" algn="l" rtl="0">
              <a:buNone/>
            </a:pPr>
            <a:r>
              <a:rPr lang="en-US" dirty="0"/>
              <a:t> </a:t>
            </a:r>
            <a:r>
              <a:rPr lang="en-US" dirty="0" smtClean="0"/>
              <a:t>                     .  Others : infections, drugs </a:t>
            </a:r>
            <a:endParaRPr lang="en-US" dirty="0"/>
          </a:p>
        </p:txBody>
      </p:sp>
    </p:spTree>
    <p:extLst>
      <p:ext uri="{BB962C8B-B14F-4D97-AF65-F5344CB8AC3E}">
        <p14:creationId xmlns:p14="http://schemas.microsoft.com/office/powerpoint/2010/main" val="140280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207617"/>
          </a:xfrm>
        </p:spPr>
        <p:txBody>
          <a:bodyPr>
            <a:normAutofit fontScale="92500" lnSpcReduction="20000"/>
          </a:bodyPr>
          <a:lstStyle/>
          <a:p>
            <a:pPr marL="0" indent="0" algn="l" rtl="0">
              <a:buNone/>
            </a:pPr>
            <a:r>
              <a:rPr lang="en-US" sz="3600" b="1" dirty="0">
                <a:solidFill>
                  <a:srgbClr val="FF0000"/>
                </a:solidFill>
              </a:rPr>
              <a:t>Graft vs Host </a:t>
            </a:r>
            <a:r>
              <a:rPr lang="en-US" sz="3600" b="1" dirty="0" smtClean="0">
                <a:solidFill>
                  <a:srgbClr val="FF0000"/>
                </a:solidFill>
              </a:rPr>
              <a:t>Disease</a:t>
            </a:r>
          </a:p>
          <a:p>
            <a:pPr marL="0" indent="0" algn="l" rtl="0">
              <a:buNone/>
            </a:pPr>
            <a:endParaRPr lang="en-US" sz="3200" dirty="0"/>
          </a:p>
          <a:p>
            <a:pPr marL="0" indent="0" algn="l" rtl="0">
              <a:buNone/>
            </a:pPr>
            <a:r>
              <a:rPr lang="en-US" sz="3200" dirty="0" smtClean="0"/>
              <a:t>. GVHD </a:t>
            </a:r>
            <a:r>
              <a:rPr lang="en-US" sz="3200" dirty="0"/>
              <a:t>is an immune-mediated disease resulting from a complex interaction between donor and recipient adaptive immunity. </a:t>
            </a:r>
          </a:p>
          <a:p>
            <a:pPr marL="0" indent="0" algn="l" rtl="0">
              <a:buNone/>
            </a:pPr>
            <a:r>
              <a:rPr lang="en-US" sz="3200" dirty="0"/>
              <a:t>  </a:t>
            </a:r>
          </a:p>
          <a:p>
            <a:pPr marL="0" indent="0" algn="l" rtl="0">
              <a:buNone/>
            </a:pPr>
            <a:r>
              <a:rPr lang="en-US" sz="3200" dirty="0" smtClean="0"/>
              <a:t>. </a:t>
            </a:r>
            <a:r>
              <a:rPr lang="en-US" sz="3200" b="1" dirty="0" smtClean="0"/>
              <a:t>Acute </a:t>
            </a:r>
            <a:r>
              <a:rPr lang="en-US" sz="3200" b="1" dirty="0"/>
              <a:t>GVHD </a:t>
            </a:r>
            <a:r>
              <a:rPr lang="en-US" sz="3200" dirty="0"/>
              <a:t>describes a distinctive syndrome of dermatitis, hepatitis, and enteritis developing </a:t>
            </a:r>
            <a:r>
              <a:rPr lang="en-US" sz="3200" b="1" dirty="0"/>
              <a:t>within 100 days </a:t>
            </a:r>
            <a:r>
              <a:rPr lang="en-US" sz="3200" dirty="0"/>
              <a:t>after allogeneic (HCT). </a:t>
            </a:r>
          </a:p>
          <a:p>
            <a:pPr marL="0" indent="0" algn="l" rtl="0">
              <a:buNone/>
            </a:pPr>
            <a:r>
              <a:rPr lang="en-US" sz="3200" dirty="0"/>
              <a:t>   </a:t>
            </a:r>
          </a:p>
          <a:p>
            <a:pPr marL="0" indent="0" algn="l" rtl="0">
              <a:buNone/>
            </a:pPr>
            <a:r>
              <a:rPr lang="en-US" sz="3200" dirty="0" smtClean="0"/>
              <a:t>. </a:t>
            </a:r>
            <a:r>
              <a:rPr lang="en-US" sz="3200" b="1" dirty="0" smtClean="0"/>
              <a:t>Chronic </a:t>
            </a:r>
            <a:r>
              <a:rPr lang="en-US" sz="3200" b="1" dirty="0"/>
              <a:t>GVHD </a:t>
            </a:r>
            <a:r>
              <a:rPr lang="en-US" sz="3200" dirty="0"/>
              <a:t>describes a more diverse syndrome developing </a:t>
            </a:r>
            <a:r>
              <a:rPr lang="en-US" sz="3200" b="1" dirty="0"/>
              <a:t>after day 100</a:t>
            </a:r>
            <a:r>
              <a:rPr lang="en-US" sz="3200" b="1" dirty="0" smtClean="0"/>
              <a:t>.</a:t>
            </a:r>
          </a:p>
          <a:p>
            <a:pPr marL="0" indent="0" algn="l" rtl="0">
              <a:buNone/>
            </a:pPr>
            <a:endParaRPr lang="en-US" sz="3200" b="1" dirty="0"/>
          </a:p>
          <a:p>
            <a:pPr marL="0" indent="0" algn="l" rtl="0">
              <a:buNone/>
            </a:pPr>
            <a:r>
              <a:rPr lang="en-US" sz="3200" b="1" dirty="0" smtClean="0"/>
              <a:t>. The risk is more with peripheral blood than umbilical cord grafts, and with increased HLA disparity.</a:t>
            </a:r>
            <a:endParaRPr lang="en-US" sz="3200" b="1" dirty="0"/>
          </a:p>
          <a:p>
            <a:pPr marL="0" indent="0" algn="l" rtl="0">
              <a:buNone/>
            </a:pPr>
            <a:endParaRPr lang="ar-IQ" sz="3200" dirty="0"/>
          </a:p>
        </p:txBody>
      </p:sp>
    </p:spTree>
    <p:extLst>
      <p:ext uri="{BB962C8B-B14F-4D97-AF65-F5344CB8AC3E}">
        <p14:creationId xmlns:p14="http://schemas.microsoft.com/office/powerpoint/2010/main" val="110098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0766" y="669701"/>
            <a:ext cx="9350061" cy="5782614"/>
          </a:xfrm>
          <a:prstGeom prst="rect">
            <a:avLst/>
          </a:prstGeom>
        </p:spPr>
      </p:pic>
    </p:spTree>
    <p:extLst>
      <p:ext uri="{BB962C8B-B14F-4D97-AF65-F5344CB8AC3E}">
        <p14:creationId xmlns:p14="http://schemas.microsoft.com/office/powerpoint/2010/main" val="1995615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smtClean="0">
                <a:solidFill>
                  <a:srgbClr val="FF0000"/>
                </a:solidFill>
              </a:rPr>
              <a:t>Chronic </a:t>
            </a:r>
            <a:r>
              <a:rPr lang="en-US" b="1" dirty="0" err="1" smtClean="0">
                <a:solidFill>
                  <a:srgbClr val="FF0000"/>
                </a:solidFill>
              </a:rPr>
              <a:t>GvHD</a:t>
            </a:r>
            <a:endParaRPr lang="ar-IQ"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08349" y="1558344"/>
            <a:ext cx="7753081" cy="4893971"/>
          </a:xfrm>
          <a:prstGeom prst="rect">
            <a:avLst/>
          </a:prstGeom>
        </p:spPr>
      </p:pic>
    </p:spTree>
    <p:extLst>
      <p:ext uri="{BB962C8B-B14F-4D97-AF65-F5344CB8AC3E}">
        <p14:creationId xmlns:p14="http://schemas.microsoft.com/office/powerpoint/2010/main" val="267858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10515600" cy="6143222"/>
          </a:xfrm>
        </p:spPr>
        <p:txBody>
          <a:bodyPr>
            <a:normAutofit/>
          </a:bodyPr>
          <a:lstStyle/>
          <a:p>
            <a:pPr marL="0" indent="0" algn="l" rtl="0">
              <a:buNone/>
            </a:pPr>
            <a:r>
              <a:rPr lang="en-US" sz="3200" b="1" dirty="0" smtClean="0">
                <a:solidFill>
                  <a:srgbClr val="FF0000"/>
                </a:solidFill>
              </a:rPr>
              <a:t>Pathophysiology</a:t>
            </a:r>
          </a:p>
          <a:p>
            <a:pPr marL="0" indent="0" algn="l" rtl="0">
              <a:buNone/>
            </a:pPr>
            <a:r>
              <a:rPr lang="en-US" sz="3200" dirty="0"/>
              <a:t/>
            </a:r>
            <a:br>
              <a:rPr lang="en-US" sz="3200" dirty="0"/>
            </a:br>
            <a:r>
              <a:rPr lang="en-US" sz="3200" dirty="0" smtClean="0"/>
              <a:t>. After </a:t>
            </a:r>
            <a:r>
              <a:rPr lang="en-US" sz="3200" dirty="0"/>
              <a:t>bone marrow transplantation, </a:t>
            </a:r>
            <a:r>
              <a:rPr lang="en-US" sz="3200" b="1" dirty="0"/>
              <a:t>T cells </a:t>
            </a:r>
            <a:r>
              <a:rPr lang="en-US" sz="3200" dirty="0"/>
              <a:t>present in the graft attack the tissues of the  recipient after perceiving host tissues as foreign. </a:t>
            </a:r>
          </a:p>
          <a:p>
            <a:pPr marL="0" indent="0" algn="l" rtl="0">
              <a:buNone/>
            </a:pPr>
            <a:endParaRPr lang="en-US" sz="3200" dirty="0" smtClean="0"/>
          </a:p>
          <a:p>
            <a:pPr marL="0" indent="0" algn="l" rtl="0">
              <a:buNone/>
            </a:pPr>
            <a:r>
              <a:rPr lang="en-US" sz="3200" dirty="0" smtClean="0"/>
              <a:t>. The </a:t>
            </a:r>
            <a:r>
              <a:rPr lang="en-US" sz="3200" dirty="0"/>
              <a:t>T cells produce an excess of cytokines, including TNF-α and interferon-gamma (</a:t>
            </a:r>
            <a:r>
              <a:rPr lang="en-US" sz="3200" dirty="0" err="1"/>
              <a:t>IFNγ</a:t>
            </a:r>
            <a:r>
              <a:rPr lang="en-US" sz="3200" dirty="0"/>
              <a:t>).</a:t>
            </a:r>
          </a:p>
          <a:p>
            <a:pPr marL="0" indent="0" algn="l" rtl="0">
              <a:buNone/>
            </a:pPr>
            <a:endParaRPr lang="en-US" sz="3200" dirty="0" smtClean="0"/>
          </a:p>
          <a:p>
            <a:pPr marL="0" indent="0" algn="l" rtl="0">
              <a:buNone/>
            </a:pPr>
            <a:r>
              <a:rPr lang="en-US" sz="3200" dirty="0" smtClean="0"/>
              <a:t>. Graft-versus-host </a:t>
            </a:r>
            <a:r>
              <a:rPr lang="en-US" sz="3200" dirty="0"/>
              <a:t>disease can occur even when HLA-identical siblings are the donors due to presence of genetically different proteins (called minor histocompatibility antigens).</a:t>
            </a:r>
          </a:p>
          <a:p>
            <a:pPr marL="0" indent="0" algn="l" rtl="0">
              <a:buNone/>
            </a:pPr>
            <a:endParaRPr lang="ar-IQ" sz="3200" dirty="0"/>
          </a:p>
        </p:txBody>
      </p:sp>
    </p:spTree>
    <p:extLst>
      <p:ext uri="{BB962C8B-B14F-4D97-AF65-F5344CB8AC3E}">
        <p14:creationId xmlns:p14="http://schemas.microsoft.com/office/powerpoint/2010/main" val="686502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194738"/>
          </a:xfrm>
        </p:spPr>
        <p:txBody>
          <a:bodyPr>
            <a:normAutofit/>
          </a:bodyPr>
          <a:lstStyle/>
          <a:p>
            <a:pPr marL="0" indent="0" algn="l" rtl="0">
              <a:buNone/>
            </a:pPr>
            <a:endParaRPr lang="en-US" sz="3600" dirty="0" smtClean="0"/>
          </a:p>
          <a:p>
            <a:pPr marL="0" indent="0" algn="l" rtl="0">
              <a:buNone/>
            </a:pPr>
            <a:r>
              <a:rPr lang="en-US" sz="3600" dirty="0" smtClean="0"/>
              <a:t>. While </a:t>
            </a:r>
            <a:r>
              <a:rPr lang="en-US" sz="3600" dirty="0"/>
              <a:t>donor T-cells are undesirable as effector cells of GVHD, they are valuable for engraftment by preventing the recipient's residual immune system from rejecting the bone marrow graft </a:t>
            </a:r>
            <a:r>
              <a:rPr lang="en-US" sz="3600" b="1" dirty="0"/>
              <a:t>(host-versus-graft).</a:t>
            </a:r>
          </a:p>
          <a:p>
            <a:pPr marL="0" indent="0" algn="l" rtl="0">
              <a:buNone/>
            </a:pPr>
            <a:r>
              <a:rPr lang="en-US" sz="3600" dirty="0"/>
              <a:t>    </a:t>
            </a:r>
            <a:endParaRPr lang="en-US" sz="3600" dirty="0" smtClean="0"/>
          </a:p>
          <a:p>
            <a:pPr marL="0" indent="0" algn="l" rtl="0">
              <a:buNone/>
            </a:pPr>
            <a:r>
              <a:rPr lang="en-US" sz="3600" dirty="0" smtClean="0"/>
              <a:t>. In </a:t>
            </a:r>
            <a:r>
              <a:rPr lang="en-US" sz="3600" dirty="0"/>
              <a:t>addition, donor T-cells have proven to have a valuable </a:t>
            </a:r>
            <a:r>
              <a:rPr lang="en-US" sz="3600" b="1" dirty="0"/>
              <a:t>graft-versus-tumor</a:t>
            </a:r>
            <a:r>
              <a:rPr lang="en-US" sz="3600" dirty="0"/>
              <a:t> effect. </a:t>
            </a:r>
            <a:endParaRPr lang="ar-IQ" sz="3600" dirty="0"/>
          </a:p>
        </p:txBody>
      </p:sp>
    </p:spTree>
    <p:extLst>
      <p:ext uri="{BB962C8B-B14F-4D97-AF65-F5344CB8AC3E}">
        <p14:creationId xmlns:p14="http://schemas.microsoft.com/office/powerpoint/2010/main" val="380955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84890"/>
          </a:xfrm>
        </p:spPr>
        <p:txBody>
          <a:bodyPr/>
          <a:lstStyle/>
          <a:p>
            <a:pPr marL="0" indent="0" algn="l" rtl="0">
              <a:buNone/>
            </a:pPr>
            <a:r>
              <a:rPr lang="en-US" sz="3200" b="1" dirty="0">
                <a:solidFill>
                  <a:srgbClr val="FF0000"/>
                </a:solidFill>
              </a:rPr>
              <a:t>Prevention</a:t>
            </a:r>
            <a:r>
              <a:rPr lang="en-US" dirty="0"/>
              <a:t/>
            </a:r>
            <a:br>
              <a:rPr lang="en-US" dirty="0"/>
            </a:br>
            <a:endParaRPr lang="en-US" dirty="0" smtClean="0"/>
          </a:p>
          <a:p>
            <a:pPr marL="0" indent="0" algn="l" rtl="0">
              <a:buNone/>
            </a:pPr>
            <a:r>
              <a:rPr lang="en-US" dirty="0" smtClean="0"/>
              <a:t>. More </a:t>
            </a:r>
            <a:r>
              <a:rPr lang="en-US" dirty="0"/>
              <a:t>precise HLA matching between donors and transplant patients has been proven to reduce the incidence and severity of </a:t>
            </a:r>
            <a:r>
              <a:rPr lang="en-US" dirty="0" err="1"/>
              <a:t>GvHD</a:t>
            </a:r>
            <a:r>
              <a:rPr lang="en-US" dirty="0"/>
              <a:t> and to increase long-term survival.</a:t>
            </a:r>
          </a:p>
          <a:p>
            <a:pPr marL="0" indent="0" algn="l" rtl="0">
              <a:buNone/>
            </a:pPr>
            <a:r>
              <a:rPr lang="en-US" dirty="0"/>
              <a:t>  </a:t>
            </a:r>
            <a:endParaRPr lang="en-US" dirty="0" smtClean="0"/>
          </a:p>
          <a:p>
            <a:pPr marL="0" indent="0" algn="l" rtl="0">
              <a:buNone/>
            </a:pPr>
            <a:r>
              <a:rPr lang="en-US" dirty="0" smtClean="0"/>
              <a:t>. The </a:t>
            </a:r>
            <a:r>
              <a:rPr lang="en-US" dirty="0"/>
              <a:t>T-cells of </a:t>
            </a:r>
            <a:r>
              <a:rPr lang="en-US" b="1" dirty="0"/>
              <a:t>umbilical cord blood </a:t>
            </a:r>
            <a:r>
              <a:rPr lang="en-US" dirty="0"/>
              <a:t>(UCB) have an inherent immunological immaturity, and the use of UCB stem cells in unrelated donor transplants has a reduced incidence and severity of </a:t>
            </a:r>
            <a:r>
              <a:rPr lang="en-US" dirty="0" err="1"/>
              <a:t>GvHD</a:t>
            </a:r>
            <a:r>
              <a:rPr lang="en-US" dirty="0"/>
              <a:t>.</a:t>
            </a:r>
          </a:p>
          <a:p>
            <a:pPr marL="0" indent="0" algn="l" rtl="0">
              <a:buNone/>
            </a:pPr>
            <a:r>
              <a:rPr lang="en-US" dirty="0"/>
              <a:t>  </a:t>
            </a:r>
            <a:endParaRPr lang="en-US" dirty="0" smtClean="0"/>
          </a:p>
          <a:p>
            <a:pPr marL="0" indent="0" algn="l" rtl="0">
              <a:buNone/>
            </a:pPr>
            <a:r>
              <a:rPr lang="en-US" dirty="0" smtClean="0"/>
              <a:t>. Methotrexate</a:t>
            </a:r>
            <a:r>
              <a:rPr lang="en-US" dirty="0"/>
              <a:t>, </a:t>
            </a:r>
            <a:r>
              <a:rPr lang="en-US" dirty="0" err="1"/>
              <a:t>cyclosporin</a:t>
            </a:r>
            <a:r>
              <a:rPr lang="en-US" dirty="0"/>
              <a:t> and </a:t>
            </a:r>
            <a:r>
              <a:rPr lang="en-US" dirty="0" err="1"/>
              <a:t>tacrolimus</a:t>
            </a:r>
            <a:r>
              <a:rPr lang="en-US" dirty="0"/>
              <a:t> are common drugs used for </a:t>
            </a:r>
            <a:r>
              <a:rPr lang="en-US" dirty="0" err="1"/>
              <a:t>GvHD</a:t>
            </a:r>
            <a:r>
              <a:rPr lang="en-US" dirty="0"/>
              <a:t> prophylaxis.</a:t>
            </a:r>
          </a:p>
          <a:p>
            <a:pPr marL="0" indent="0" algn="l" rtl="0">
              <a:buNone/>
            </a:pPr>
            <a:endParaRPr lang="ar-IQ" dirty="0"/>
          </a:p>
        </p:txBody>
      </p:sp>
    </p:spTree>
    <p:extLst>
      <p:ext uri="{BB962C8B-B14F-4D97-AF65-F5344CB8AC3E}">
        <p14:creationId xmlns:p14="http://schemas.microsoft.com/office/powerpoint/2010/main" val="31100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lstStyle/>
          <a:p>
            <a:pPr marL="0" indent="0" algn="l" rtl="0">
              <a:buNone/>
            </a:pPr>
            <a:r>
              <a:rPr lang="en-US" sz="3600" b="1" dirty="0" smtClean="0">
                <a:solidFill>
                  <a:srgbClr val="FF0000"/>
                </a:solidFill>
              </a:rPr>
              <a:t>Definition :</a:t>
            </a:r>
          </a:p>
          <a:p>
            <a:pPr marL="0" indent="0" algn="l" rtl="0">
              <a:buNone/>
            </a:pPr>
            <a:endParaRPr lang="en-US" dirty="0"/>
          </a:p>
          <a:p>
            <a:pPr marL="0" lvl="0" indent="0" algn="l" rtl="0">
              <a:buNone/>
            </a:pPr>
            <a:r>
              <a:rPr lang="en-US" sz="3600" dirty="0" smtClean="0">
                <a:solidFill>
                  <a:prstClr val="black"/>
                </a:solidFill>
              </a:rPr>
              <a:t>   Hematopoietic </a:t>
            </a:r>
            <a:r>
              <a:rPr lang="en-US" sz="3600" dirty="0">
                <a:solidFill>
                  <a:prstClr val="black"/>
                </a:solidFill>
              </a:rPr>
              <a:t>stem cell transplantation (HSCT) involves the intravenous infusion of </a:t>
            </a:r>
            <a:r>
              <a:rPr lang="en-US" sz="3600" b="1" dirty="0">
                <a:solidFill>
                  <a:prstClr val="black"/>
                </a:solidFill>
              </a:rPr>
              <a:t>autologous</a:t>
            </a:r>
            <a:r>
              <a:rPr lang="en-US" sz="3600" dirty="0">
                <a:solidFill>
                  <a:prstClr val="black"/>
                </a:solidFill>
              </a:rPr>
              <a:t> or </a:t>
            </a:r>
            <a:r>
              <a:rPr lang="en-US" sz="3600" b="1" dirty="0">
                <a:solidFill>
                  <a:prstClr val="black"/>
                </a:solidFill>
              </a:rPr>
              <a:t>allogeneic</a:t>
            </a:r>
            <a:r>
              <a:rPr lang="en-US" sz="3600" dirty="0">
                <a:solidFill>
                  <a:prstClr val="black"/>
                </a:solidFill>
              </a:rPr>
              <a:t> stem cells collected from </a:t>
            </a:r>
            <a:r>
              <a:rPr lang="en-US" sz="3600" b="1" dirty="0">
                <a:solidFill>
                  <a:prstClr val="black"/>
                </a:solidFill>
              </a:rPr>
              <a:t>bone marrow</a:t>
            </a:r>
            <a:r>
              <a:rPr lang="en-US" sz="3600" dirty="0">
                <a:solidFill>
                  <a:prstClr val="black"/>
                </a:solidFill>
              </a:rPr>
              <a:t>, </a:t>
            </a:r>
            <a:r>
              <a:rPr lang="en-US" sz="3600" b="1" dirty="0">
                <a:solidFill>
                  <a:prstClr val="black"/>
                </a:solidFill>
              </a:rPr>
              <a:t>peripheral blood</a:t>
            </a:r>
            <a:r>
              <a:rPr lang="en-US" sz="3600" dirty="0">
                <a:solidFill>
                  <a:prstClr val="black"/>
                </a:solidFill>
              </a:rPr>
              <a:t>, or </a:t>
            </a:r>
            <a:r>
              <a:rPr lang="en-US" sz="3600" b="1" dirty="0">
                <a:solidFill>
                  <a:prstClr val="black"/>
                </a:solidFill>
              </a:rPr>
              <a:t>umbilical cord </a:t>
            </a:r>
            <a:r>
              <a:rPr lang="en-US" sz="3600" dirty="0">
                <a:solidFill>
                  <a:prstClr val="black"/>
                </a:solidFill>
              </a:rPr>
              <a:t>blood to reestablish hematopoietic function in patients whose bone marrow or immune system is damaged or defective.</a:t>
            </a:r>
          </a:p>
          <a:p>
            <a:pPr marL="0" indent="0" algn="l" rtl="0">
              <a:buNone/>
            </a:pPr>
            <a:endParaRPr lang="ar-IQ" dirty="0"/>
          </a:p>
        </p:txBody>
      </p:sp>
    </p:spTree>
    <p:extLst>
      <p:ext uri="{BB962C8B-B14F-4D97-AF65-F5344CB8AC3E}">
        <p14:creationId xmlns:p14="http://schemas.microsoft.com/office/powerpoint/2010/main" val="3714177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194738"/>
          </a:xfrm>
        </p:spPr>
        <p:txBody>
          <a:bodyPr>
            <a:normAutofit/>
          </a:bodyPr>
          <a:lstStyle/>
          <a:p>
            <a:pPr marL="0" indent="0" algn="l" rtl="0">
              <a:buNone/>
            </a:pPr>
            <a:r>
              <a:rPr lang="en-US" sz="3200" b="1" dirty="0">
                <a:solidFill>
                  <a:srgbClr val="FF0000"/>
                </a:solidFill>
              </a:rPr>
              <a:t>Infections</a:t>
            </a:r>
          </a:p>
          <a:p>
            <a:pPr marL="0" indent="0" algn="l" rtl="0">
              <a:buNone/>
            </a:pPr>
            <a:endParaRPr lang="en-US" dirty="0" smtClean="0"/>
          </a:p>
          <a:p>
            <a:pPr marL="0" indent="0" algn="l" rtl="0">
              <a:buNone/>
            </a:pPr>
            <a:r>
              <a:rPr lang="en-US" dirty="0" smtClean="0"/>
              <a:t>. Many </a:t>
            </a:r>
            <a:r>
              <a:rPr lang="en-US" dirty="0"/>
              <a:t>factors predispose to the development of infections in a transplant patient. Damage to the mucosal surfaces and skin from </a:t>
            </a:r>
            <a:r>
              <a:rPr lang="en-US" dirty="0" smtClean="0"/>
              <a:t>conditioning </a:t>
            </a:r>
            <a:r>
              <a:rPr lang="en-US" dirty="0"/>
              <a:t>regimens and catheters, neutropenia and immunodeficiency from immunosuppressive </a:t>
            </a:r>
            <a:r>
              <a:rPr lang="en-US" dirty="0" smtClean="0"/>
              <a:t>medication and GVHD </a:t>
            </a:r>
            <a:r>
              <a:rPr lang="en-US" dirty="0"/>
              <a:t>all contribute to this.</a:t>
            </a:r>
          </a:p>
          <a:p>
            <a:pPr marL="0" indent="0" algn="l" rtl="0">
              <a:buNone/>
            </a:pPr>
            <a:endParaRPr lang="en-US" dirty="0" smtClean="0"/>
          </a:p>
          <a:p>
            <a:pPr marL="0" indent="0" algn="l" rtl="0">
              <a:buNone/>
            </a:pPr>
            <a:r>
              <a:rPr lang="en-US" dirty="0" smtClean="0"/>
              <a:t>. Early </a:t>
            </a:r>
            <a:r>
              <a:rPr lang="en-US" dirty="0"/>
              <a:t>after transplantation </a:t>
            </a:r>
            <a:r>
              <a:rPr lang="en-US" b="1" dirty="0"/>
              <a:t>(0-30 days)</a:t>
            </a:r>
            <a:r>
              <a:rPr lang="en-US" dirty="0"/>
              <a:t>, mucosal and skin injury, as well as neutropenia, contribute to infections with </a:t>
            </a:r>
            <a:r>
              <a:rPr lang="en-US" b="1" dirty="0"/>
              <a:t>aerobic bacteria (particularly coagulase-negative Staphylococcus species and </a:t>
            </a:r>
            <a:r>
              <a:rPr lang="en-US" b="1" dirty="0" err="1"/>
              <a:t>viridans</a:t>
            </a:r>
            <a:r>
              <a:rPr lang="en-US" b="1" dirty="0"/>
              <a:t> streptococci, gram-negative bacilli), Candida species, and herpes simplex. </a:t>
            </a:r>
            <a:endParaRPr lang="ar-IQ" dirty="0"/>
          </a:p>
        </p:txBody>
      </p:sp>
    </p:spTree>
    <p:extLst>
      <p:ext uri="{BB962C8B-B14F-4D97-AF65-F5344CB8AC3E}">
        <p14:creationId xmlns:p14="http://schemas.microsoft.com/office/powerpoint/2010/main" val="860935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43222"/>
          </a:xfrm>
        </p:spPr>
        <p:txBody>
          <a:bodyPr>
            <a:normAutofit/>
          </a:bodyPr>
          <a:lstStyle/>
          <a:p>
            <a:pPr marL="0" indent="0" algn="l" rtl="0">
              <a:buNone/>
            </a:pPr>
            <a:r>
              <a:rPr lang="en-US" b="1" dirty="0" smtClean="0"/>
              <a:t>.</a:t>
            </a:r>
            <a:r>
              <a:rPr lang="en-US" dirty="0" smtClean="0"/>
              <a:t> </a:t>
            </a:r>
            <a:r>
              <a:rPr lang="en-US" b="1" dirty="0" smtClean="0"/>
              <a:t>(1- 3 months) </a:t>
            </a:r>
            <a:r>
              <a:rPr lang="en-US" dirty="0"/>
              <a:t>after transplantation, T-cell dysfunction, hypogammaglobulinemia, and acute GVHD predispose to infections with the following</a:t>
            </a:r>
            <a:r>
              <a:rPr lang="en-US" dirty="0" smtClean="0"/>
              <a:t>:</a:t>
            </a:r>
            <a:endParaRPr lang="en-US" dirty="0"/>
          </a:p>
          <a:p>
            <a:pPr marL="0" indent="0" algn="l" rtl="0">
              <a:buNone/>
            </a:pPr>
            <a:r>
              <a:rPr lang="en-US" dirty="0"/>
              <a:t>Encapsulated bacteria (eg, pneumococcus, Haemophilus influenzae)</a:t>
            </a:r>
          </a:p>
          <a:p>
            <a:pPr marL="0" indent="0" algn="l" rtl="0">
              <a:buNone/>
            </a:pPr>
            <a:r>
              <a:rPr lang="en-US" dirty="0"/>
              <a:t>Viruses (eg, </a:t>
            </a:r>
            <a:r>
              <a:rPr lang="en-US" dirty="0" smtClean="0"/>
              <a:t>cytomegalovirus)</a:t>
            </a:r>
            <a:endParaRPr lang="en-US" dirty="0"/>
          </a:p>
          <a:p>
            <a:pPr marL="0" indent="0" algn="l" rtl="0">
              <a:buNone/>
            </a:pPr>
            <a:r>
              <a:rPr lang="en-US" dirty="0"/>
              <a:t>Pneumocystis jiroveci </a:t>
            </a:r>
          </a:p>
          <a:p>
            <a:pPr marL="0" indent="0" algn="l" rtl="0">
              <a:buNone/>
            </a:pPr>
            <a:r>
              <a:rPr lang="en-US" dirty="0"/>
              <a:t>Molds (eg, </a:t>
            </a:r>
            <a:r>
              <a:rPr lang="en-US" dirty="0" smtClean="0"/>
              <a:t>Aspergillus)</a:t>
            </a:r>
            <a:endParaRPr lang="en-US" dirty="0"/>
          </a:p>
          <a:p>
            <a:pPr marL="0" indent="0" algn="l" rtl="0">
              <a:buNone/>
            </a:pPr>
            <a:r>
              <a:rPr lang="en-US" dirty="0"/>
              <a:t>Candida species</a:t>
            </a:r>
            <a:r>
              <a:rPr lang="en-US" dirty="0" smtClean="0"/>
              <a:t>.</a:t>
            </a:r>
          </a:p>
          <a:p>
            <a:pPr marL="0" indent="0" algn="l" rtl="0">
              <a:buNone/>
            </a:pPr>
            <a:endParaRPr lang="en-US" dirty="0"/>
          </a:p>
          <a:p>
            <a:pPr marL="0" indent="0" algn="l" rtl="0">
              <a:buNone/>
            </a:pPr>
            <a:r>
              <a:rPr lang="en-US" b="1" dirty="0" smtClean="0"/>
              <a:t>. (3-12 months) </a:t>
            </a:r>
            <a:r>
              <a:rPr lang="en-US" dirty="0"/>
              <a:t>after transplantation, slow T-cell reconstitution and chronic GVHD predispose patients to infections with encapsulated bacteria, </a:t>
            </a:r>
            <a:r>
              <a:rPr lang="en-US" dirty="0" err="1" smtClean="0"/>
              <a:t>cytomegalo</a:t>
            </a:r>
            <a:r>
              <a:rPr lang="en-US" dirty="0" smtClean="0"/>
              <a:t> virus, </a:t>
            </a:r>
            <a:r>
              <a:rPr lang="en-US" dirty="0"/>
              <a:t>P jiroveci, and herpes zoster virus. </a:t>
            </a:r>
            <a:endParaRPr lang="ar-IQ" dirty="0"/>
          </a:p>
        </p:txBody>
      </p:sp>
    </p:spTree>
    <p:extLst>
      <p:ext uri="{BB962C8B-B14F-4D97-AF65-F5344CB8AC3E}">
        <p14:creationId xmlns:p14="http://schemas.microsoft.com/office/powerpoint/2010/main" val="1152364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078828"/>
          </a:xfrm>
        </p:spPr>
        <p:txBody>
          <a:bodyPr/>
          <a:lstStyle/>
          <a:p>
            <a:pPr marL="0" indent="0" algn="l" rtl="0">
              <a:buNone/>
            </a:pPr>
            <a:r>
              <a:rPr lang="en-US" sz="3300" b="1" dirty="0" smtClean="0">
                <a:solidFill>
                  <a:srgbClr val="FF0000"/>
                </a:solidFill>
              </a:rPr>
              <a:t>Complications of Autologous Stem Cell Transplantation</a:t>
            </a:r>
          </a:p>
          <a:p>
            <a:pPr marL="0" indent="0" algn="l" rtl="0">
              <a:buNone/>
            </a:pPr>
            <a:endParaRPr lang="en-US" dirty="0"/>
          </a:p>
          <a:p>
            <a:pPr marL="0" indent="0" algn="l" rtl="0">
              <a:buNone/>
            </a:pPr>
            <a:r>
              <a:rPr lang="en-US" sz="3200" b="1" dirty="0" smtClean="0"/>
              <a:t>. Failure</a:t>
            </a:r>
          </a:p>
          <a:p>
            <a:pPr marL="0" indent="0" algn="l" rtl="0">
              <a:buNone/>
            </a:pPr>
            <a:r>
              <a:rPr lang="en-US" sz="3200" b="1" dirty="0" smtClean="0"/>
              <a:t>. Infections</a:t>
            </a:r>
          </a:p>
          <a:p>
            <a:pPr marL="0" indent="0" algn="l" rtl="0">
              <a:buNone/>
            </a:pPr>
            <a:r>
              <a:rPr lang="en-US" sz="3200" b="1" dirty="0" smtClean="0"/>
              <a:t>. GIT toxicity</a:t>
            </a:r>
          </a:p>
          <a:p>
            <a:pPr marL="0" indent="0" algn="l" rtl="0">
              <a:buNone/>
            </a:pPr>
            <a:r>
              <a:rPr lang="en-US" sz="3200" b="1" dirty="0" smtClean="0"/>
              <a:t>. Pulmonary toxicity</a:t>
            </a:r>
          </a:p>
          <a:p>
            <a:pPr marL="0" indent="0" algn="l" rtl="0">
              <a:buNone/>
            </a:pPr>
            <a:r>
              <a:rPr lang="en-US" sz="3200" b="1" dirty="0" smtClean="0"/>
              <a:t>. Gonadal failure</a:t>
            </a:r>
          </a:p>
          <a:p>
            <a:pPr marL="0" indent="0" algn="l" rtl="0">
              <a:buNone/>
            </a:pPr>
            <a:r>
              <a:rPr lang="en-US" sz="3200" b="1" dirty="0" smtClean="0"/>
              <a:t>. </a:t>
            </a:r>
            <a:r>
              <a:rPr lang="en-US" sz="3200" b="1" dirty="0" smtClean="0"/>
              <a:t>Secondary MDS/AML</a:t>
            </a:r>
            <a:endParaRPr lang="en-US" sz="3200" b="1" dirty="0" smtClean="0"/>
          </a:p>
          <a:p>
            <a:pPr marL="0" indent="0" algn="l" rtl="0">
              <a:buNone/>
            </a:pPr>
            <a:r>
              <a:rPr lang="en-US" sz="3200" b="1" dirty="0" smtClean="0"/>
              <a:t>. Relapse</a:t>
            </a:r>
            <a:endParaRPr lang="ar-IQ" sz="3200" b="1" dirty="0"/>
          </a:p>
        </p:txBody>
      </p:sp>
    </p:spTree>
    <p:extLst>
      <p:ext uri="{BB962C8B-B14F-4D97-AF65-F5344CB8AC3E}">
        <p14:creationId xmlns:p14="http://schemas.microsoft.com/office/powerpoint/2010/main" val="209114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091707"/>
          </a:xfrm>
        </p:spPr>
        <p:txBody>
          <a:bodyPr/>
          <a:lstStyle/>
          <a:p>
            <a:pPr marL="0" indent="0" algn="l" rtl="0">
              <a:buNone/>
            </a:pPr>
            <a:r>
              <a:rPr lang="en-US" dirty="0" smtClean="0"/>
              <a:t>MCQs</a:t>
            </a:r>
          </a:p>
          <a:p>
            <a:pPr marL="0" indent="0" algn="l" rtl="0">
              <a:buNone/>
            </a:pPr>
            <a:endParaRPr lang="en-US" dirty="0"/>
          </a:p>
          <a:p>
            <a:pPr marL="0" indent="0" algn="l" rtl="0">
              <a:buNone/>
            </a:pPr>
            <a:r>
              <a:rPr lang="en-US" b="1" dirty="0" smtClean="0"/>
              <a:t>1. </a:t>
            </a:r>
            <a:r>
              <a:rPr lang="en-US" dirty="0"/>
              <a:t>Acute GVHD is mediated by:</a:t>
            </a:r>
          </a:p>
          <a:p>
            <a:pPr marL="0" indent="0" algn="l" rtl="0">
              <a:buNone/>
            </a:pPr>
            <a:endParaRPr lang="en-US" dirty="0" smtClean="0"/>
          </a:p>
          <a:p>
            <a:pPr marL="0" indent="0" algn="l" rtl="0">
              <a:buNone/>
            </a:pPr>
            <a:r>
              <a:rPr lang="en-US" dirty="0" smtClean="0"/>
              <a:t>a</a:t>
            </a:r>
            <a:r>
              <a:rPr lang="en-US" dirty="0"/>
              <a:t>. Host T-cells</a:t>
            </a:r>
          </a:p>
          <a:p>
            <a:pPr marL="0" indent="0" algn="l" rtl="0">
              <a:buNone/>
            </a:pPr>
            <a:r>
              <a:rPr lang="en-US" dirty="0"/>
              <a:t>b. Donor </a:t>
            </a:r>
            <a:r>
              <a:rPr lang="en-US" dirty="0" smtClean="0"/>
              <a:t>T-cells</a:t>
            </a:r>
            <a:endParaRPr lang="en-US" b="1" dirty="0">
              <a:solidFill>
                <a:srgbClr val="FF0000"/>
              </a:solidFill>
            </a:endParaRPr>
          </a:p>
          <a:p>
            <a:pPr marL="0" indent="0" algn="l" rtl="0">
              <a:buNone/>
            </a:pPr>
            <a:r>
              <a:rPr lang="en-US" dirty="0"/>
              <a:t>c. Host B-cells</a:t>
            </a:r>
          </a:p>
          <a:p>
            <a:pPr marL="0" indent="0" algn="l" rtl="0">
              <a:buNone/>
            </a:pPr>
            <a:r>
              <a:rPr lang="en-US" dirty="0"/>
              <a:t>d. Donor </a:t>
            </a:r>
            <a:r>
              <a:rPr lang="en-US" dirty="0" smtClean="0"/>
              <a:t>B-cells</a:t>
            </a:r>
          </a:p>
          <a:p>
            <a:pPr marL="0" indent="0" algn="l" rtl="0">
              <a:buNone/>
            </a:pPr>
            <a:endParaRPr lang="en-US" dirty="0"/>
          </a:p>
        </p:txBody>
      </p:sp>
    </p:spTree>
    <p:extLst>
      <p:ext uri="{BB962C8B-B14F-4D97-AF65-F5344CB8AC3E}">
        <p14:creationId xmlns:p14="http://schemas.microsoft.com/office/powerpoint/2010/main" val="407044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6156102"/>
          </a:xfrm>
        </p:spPr>
        <p:txBody>
          <a:bodyPr/>
          <a:lstStyle/>
          <a:p>
            <a:pPr marL="0" indent="0" algn="l" rtl="0">
              <a:buNone/>
            </a:pPr>
            <a:r>
              <a:rPr lang="en-US" b="1" dirty="0" smtClean="0"/>
              <a:t>2. </a:t>
            </a:r>
            <a:r>
              <a:rPr lang="en-US" b="1" dirty="0"/>
              <a:t>Engraftment </a:t>
            </a:r>
            <a:r>
              <a:rPr lang="en-US" dirty="0"/>
              <a:t>is defined as:</a:t>
            </a:r>
          </a:p>
          <a:p>
            <a:pPr marL="0" indent="0" algn="l" rtl="0">
              <a:buNone/>
            </a:pPr>
            <a:endParaRPr lang="en-US" dirty="0" smtClean="0"/>
          </a:p>
          <a:p>
            <a:pPr marL="0" indent="0" algn="l" rtl="0">
              <a:buNone/>
            </a:pPr>
            <a:r>
              <a:rPr lang="en-US" dirty="0" smtClean="0"/>
              <a:t>a</a:t>
            </a:r>
            <a:r>
              <a:rPr lang="en-US" dirty="0"/>
              <a:t>. Absolute neutrophil count greater than 500/</a:t>
            </a:r>
            <a:r>
              <a:rPr lang="en-US" dirty="0" err="1"/>
              <a:t>micl</a:t>
            </a:r>
            <a:r>
              <a:rPr lang="en-US" dirty="0"/>
              <a:t> and a platelet count</a:t>
            </a:r>
          </a:p>
          <a:p>
            <a:pPr marL="0" indent="0" algn="l" rtl="0">
              <a:buNone/>
            </a:pPr>
            <a:r>
              <a:rPr lang="en-US" dirty="0"/>
              <a:t>greater than 20,000/</a:t>
            </a:r>
            <a:r>
              <a:rPr lang="en-US" dirty="0" err="1"/>
              <a:t>micl</a:t>
            </a:r>
            <a:endParaRPr lang="en-US" dirty="0"/>
          </a:p>
          <a:p>
            <a:pPr marL="0" indent="0" algn="l" rtl="0">
              <a:buNone/>
            </a:pPr>
            <a:r>
              <a:rPr lang="en-US" dirty="0"/>
              <a:t>b. Absolute neutrophil count greater than 1000/</a:t>
            </a:r>
            <a:r>
              <a:rPr lang="en-US" dirty="0" err="1"/>
              <a:t>micl</a:t>
            </a:r>
            <a:r>
              <a:rPr lang="en-US" dirty="0"/>
              <a:t> and a platelet</a:t>
            </a:r>
          </a:p>
          <a:p>
            <a:pPr marL="0" indent="0" algn="l" rtl="0">
              <a:buNone/>
            </a:pPr>
            <a:r>
              <a:rPr lang="en-US" dirty="0"/>
              <a:t>count greater than 50,000/</a:t>
            </a:r>
            <a:r>
              <a:rPr lang="en-US" dirty="0" err="1"/>
              <a:t>micl</a:t>
            </a:r>
            <a:endParaRPr lang="en-US" dirty="0"/>
          </a:p>
          <a:p>
            <a:pPr marL="0" indent="0" algn="l" rtl="0">
              <a:buNone/>
            </a:pPr>
            <a:r>
              <a:rPr lang="en-US" dirty="0"/>
              <a:t>c. Absolute neutrophil count greater than 500/</a:t>
            </a:r>
            <a:r>
              <a:rPr lang="en-US" dirty="0" err="1"/>
              <a:t>micl</a:t>
            </a:r>
            <a:r>
              <a:rPr lang="en-US" dirty="0"/>
              <a:t> and a platelet count</a:t>
            </a:r>
          </a:p>
          <a:p>
            <a:pPr marL="0" indent="0" algn="l" rtl="0">
              <a:buNone/>
            </a:pPr>
            <a:r>
              <a:rPr lang="en-US" dirty="0"/>
              <a:t>greater than 50,000/</a:t>
            </a:r>
            <a:r>
              <a:rPr lang="en-US" dirty="0" err="1"/>
              <a:t>micl</a:t>
            </a:r>
            <a:endParaRPr lang="en-US" dirty="0"/>
          </a:p>
          <a:p>
            <a:pPr marL="0" indent="0" algn="l" rtl="0">
              <a:buNone/>
            </a:pPr>
            <a:r>
              <a:rPr lang="en-US" dirty="0"/>
              <a:t>d. Absolute neutrophil count greater than 1500/</a:t>
            </a:r>
            <a:r>
              <a:rPr lang="en-US" dirty="0" err="1"/>
              <a:t>micl</a:t>
            </a:r>
            <a:r>
              <a:rPr lang="en-US" dirty="0"/>
              <a:t> and a platelet</a:t>
            </a:r>
          </a:p>
          <a:p>
            <a:pPr marL="0" indent="0" algn="l" rtl="0">
              <a:buNone/>
            </a:pPr>
            <a:r>
              <a:rPr lang="en-US" dirty="0"/>
              <a:t>count greater than </a:t>
            </a:r>
            <a:r>
              <a:rPr lang="en-US" dirty="0" smtClean="0"/>
              <a:t>20,000/</a:t>
            </a:r>
            <a:r>
              <a:rPr lang="en-US" dirty="0" err="1" smtClean="0"/>
              <a:t>micl</a:t>
            </a:r>
            <a:endParaRPr lang="en-US" dirty="0" smtClean="0"/>
          </a:p>
          <a:p>
            <a:pPr marL="0" indent="0" algn="l" rtl="0">
              <a:buNone/>
            </a:pPr>
            <a:endParaRPr lang="en-US" dirty="0"/>
          </a:p>
          <a:p>
            <a:pPr marL="0" indent="0" algn="l" rtl="0">
              <a:buNone/>
            </a:pPr>
            <a:r>
              <a:rPr lang="en-US" b="1" dirty="0" smtClean="0">
                <a:solidFill>
                  <a:srgbClr val="FF0000"/>
                </a:solidFill>
              </a:rPr>
              <a:t>(A)</a:t>
            </a:r>
            <a:endParaRPr lang="ar-IQ" b="1" dirty="0">
              <a:solidFill>
                <a:srgbClr val="FF0000"/>
              </a:solidFill>
            </a:endParaRPr>
          </a:p>
        </p:txBody>
      </p:sp>
    </p:spTree>
    <p:extLst>
      <p:ext uri="{BB962C8B-B14F-4D97-AF65-F5344CB8AC3E}">
        <p14:creationId xmlns:p14="http://schemas.microsoft.com/office/powerpoint/2010/main" val="4209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156101"/>
          </a:xfrm>
        </p:spPr>
        <p:txBody>
          <a:bodyPr>
            <a:normAutofit fontScale="92500" lnSpcReduction="10000"/>
          </a:bodyPr>
          <a:lstStyle/>
          <a:p>
            <a:pPr marL="0" indent="0" algn="l" rtl="0">
              <a:buNone/>
            </a:pPr>
            <a:r>
              <a:rPr lang="en-US" b="1" dirty="0" smtClean="0"/>
              <a:t>3-</a:t>
            </a:r>
            <a:r>
              <a:rPr lang="en-US" dirty="0" smtClean="0"/>
              <a:t> Which </a:t>
            </a:r>
            <a:r>
              <a:rPr lang="en-US" dirty="0"/>
              <a:t>of these individuals might be considered as the optimal stem</a:t>
            </a:r>
          </a:p>
          <a:p>
            <a:pPr marL="0" indent="0" algn="l" rtl="0">
              <a:buNone/>
            </a:pPr>
            <a:r>
              <a:rPr lang="en-US" dirty="0"/>
              <a:t>cell donor for an adult patient with </a:t>
            </a:r>
            <a:r>
              <a:rPr lang="en-US" dirty="0" smtClean="0"/>
              <a:t>high risk acute </a:t>
            </a:r>
            <a:r>
              <a:rPr lang="en-US" dirty="0"/>
              <a:t>myeloid </a:t>
            </a:r>
            <a:r>
              <a:rPr lang="en-US" dirty="0" err="1"/>
              <a:t>leukaemia</a:t>
            </a:r>
            <a:r>
              <a:rPr lang="en-US" dirty="0"/>
              <a:t> in first</a:t>
            </a:r>
          </a:p>
          <a:p>
            <a:pPr marL="0" indent="0" algn="l" rtl="0">
              <a:buNone/>
            </a:pPr>
            <a:r>
              <a:rPr lang="en-US" dirty="0"/>
              <a:t>remission?</a:t>
            </a:r>
          </a:p>
          <a:p>
            <a:pPr marL="0" indent="0" algn="l" rtl="0">
              <a:buNone/>
            </a:pPr>
            <a:r>
              <a:rPr lang="en-US" dirty="0"/>
              <a:t>a. An identical twin</a:t>
            </a:r>
          </a:p>
          <a:p>
            <a:pPr marL="0" indent="0" algn="l" rtl="0">
              <a:buNone/>
            </a:pPr>
            <a:r>
              <a:rPr lang="en-US" dirty="0"/>
              <a:t>b. A cord blood stem cell donation</a:t>
            </a:r>
          </a:p>
          <a:p>
            <a:pPr marL="0" indent="0" algn="l" rtl="0">
              <a:buNone/>
            </a:pPr>
            <a:r>
              <a:rPr lang="en-US" dirty="0"/>
              <a:t>c. An HLA matched unrelated donor</a:t>
            </a:r>
          </a:p>
          <a:p>
            <a:pPr marL="0" indent="0" algn="l" rtl="0">
              <a:buNone/>
            </a:pPr>
            <a:r>
              <a:rPr lang="en-US" dirty="0"/>
              <a:t>d. An HLA matched sibling donor</a:t>
            </a:r>
          </a:p>
          <a:p>
            <a:pPr marL="0" indent="0" algn="l" rtl="0">
              <a:buNone/>
            </a:pPr>
            <a:r>
              <a:rPr lang="en-US" dirty="0"/>
              <a:t>e. Any of the above</a:t>
            </a:r>
          </a:p>
          <a:p>
            <a:pPr marL="0" indent="0" algn="l" rtl="0">
              <a:buNone/>
            </a:pPr>
            <a:endParaRPr lang="en-US" dirty="0" smtClean="0"/>
          </a:p>
          <a:p>
            <a:pPr marL="0" indent="0" algn="l" rtl="0">
              <a:buNone/>
            </a:pPr>
            <a:r>
              <a:rPr lang="en-US" b="1" dirty="0" smtClean="0">
                <a:solidFill>
                  <a:srgbClr val="FF0000"/>
                </a:solidFill>
              </a:rPr>
              <a:t>(D)</a:t>
            </a:r>
          </a:p>
          <a:p>
            <a:pPr marL="0" indent="0" algn="l" rtl="0">
              <a:buNone/>
            </a:pPr>
            <a:r>
              <a:rPr lang="en-US" dirty="0" smtClean="0"/>
              <a:t>An HLA </a:t>
            </a:r>
            <a:r>
              <a:rPr lang="en-US" dirty="0"/>
              <a:t>matched sibling donor would offer the optimal degree of </a:t>
            </a:r>
            <a:r>
              <a:rPr lang="en-US" dirty="0" err="1" smtClean="0"/>
              <a:t>alloreactive</a:t>
            </a:r>
            <a:r>
              <a:rPr lang="en-US" dirty="0" smtClean="0"/>
              <a:t> mismatch </a:t>
            </a:r>
            <a:r>
              <a:rPr lang="en-US" dirty="0"/>
              <a:t>to allow development of a degree of </a:t>
            </a:r>
            <a:r>
              <a:rPr lang="en-US" b="1" dirty="0" smtClean="0"/>
              <a:t>graft-versus-</a:t>
            </a:r>
            <a:r>
              <a:rPr lang="en-US" b="1" dirty="0" err="1" smtClean="0"/>
              <a:t>leukaemia</a:t>
            </a:r>
            <a:r>
              <a:rPr lang="en-US" b="1" dirty="0" smtClean="0"/>
              <a:t> (graft vs tumor)</a:t>
            </a:r>
            <a:r>
              <a:rPr lang="en-US" dirty="0" smtClean="0"/>
              <a:t> </a:t>
            </a:r>
            <a:r>
              <a:rPr lang="en-US" dirty="0" smtClean="0"/>
              <a:t>which </a:t>
            </a:r>
            <a:r>
              <a:rPr lang="en-US" dirty="0"/>
              <a:t>is likely to be required to cure cases of relapsed acute </a:t>
            </a:r>
            <a:r>
              <a:rPr lang="en-US" dirty="0" err="1"/>
              <a:t>leukaemia</a:t>
            </a:r>
            <a:r>
              <a:rPr lang="en-US" dirty="0"/>
              <a:t>.</a:t>
            </a:r>
            <a:endParaRPr lang="ar-IQ" dirty="0"/>
          </a:p>
        </p:txBody>
      </p:sp>
    </p:spTree>
    <p:extLst>
      <p:ext uri="{BB962C8B-B14F-4D97-AF65-F5344CB8AC3E}">
        <p14:creationId xmlns:p14="http://schemas.microsoft.com/office/powerpoint/2010/main" val="30455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6272011"/>
          </a:xfrm>
        </p:spPr>
        <p:txBody>
          <a:bodyPr>
            <a:normAutofit fontScale="62500" lnSpcReduction="20000"/>
          </a:bodyPr>
          <a:lstStyle/>
          <a:p>
            <a:pPr marL="0" indent="0" algn="l" rtl="0">
              <a:buNone/>
            </a:pPr>
            <a:r>
              <a:rPr lang="en-US" sz="5100" b="1" dirty="0" smtClean="0">
                <a:solidFill>
                  <a:srgbClr val="FF0000"/>
                </a:solidFill>
                <a:effectLst>
                  <a:outerShdw blurRad="38100" dist="38100" dir="2700000" algn="tl">
                    <a:srgbClr val="000000">
                      <a:alpha val="43137"/>
                    </a:srgbClr>
                  </a:outerShdw>
                </a:effectLst>
                <a:latin typeface="Calibri Light" panose="020F0302020204030204"/>
              </a:rPr>
              <a:t>History</a:t>
            </a:r>
            <a:endParaRPr lang="en-US" sz="5100" b="1" dirty="0">
              <a:solidFill>
                <a:srgbClr val="FF0000"/>
              </a:solidFill>
              <a:effectLst>
                <a:outerShdw blurRad="38100" dist="38100" dir="2700000" algn="tl">
                  <a:srgbClr val="000000">
                    <a:alpha val="43137"/>
                  </a:srgbClr>
                </a:outerShdw>
              </a:effectLst>
              <a:latin typeface="Calibri Light" panose="020F0302020204030204"/>
            </a:endParaRPr>
          </a:p>
          <a:p>
            <a:pPr lvl="0" algn="l" rtl="0"/>
            <a:r>
              <a:rPr lang="en-US" sz="2600" dirty="0">
                <a:solidFill>
                  <a:prstClr val="black"/>
                </a:solidFill>
              </a:rPr>
              <a:t> </a:t>
            </a:r>
            <a:r>
              <a:rPr lang="en-US" sz="4500" dirty="0">
                <a:solidFill>
                  <a:prstClr val="black"/>
                </a:solidFill>
              </a:rPr>
              <a:t>The starting point of HSCT may be traced to a </a:t>
            </a:r>
            <a:r>
              <a:rPr lang="en-US" sz="4500" b="1" dirty="0">
                <a:solidFill>
                  <a:prstClr val="black"/>
                </a:solidFill>
              </a:rPr>
              <a:t>1939</a:t>
            </a:r>
            <a:r>
              <a:rPr lang="en-US" sz="4500" dirty="0">
                <a:solidFill>
                  <a:prstClr val="black"/>
                </a:solidFill>
              </a:rPr>
              <a:t> report describing a patient who received 18 mL of bone marrow intravenously from his brother as treatment of aplastic anemia. </a:t>
            </a:r>
          </a:p>
          <a:p>
            <a:pPr lvl="0" algn="l" rtl="0"/>
            <a:r>
              <a:rPr lang="en-US" sz="4500" dirty="0">
                <a:solidFill>
                  <a:prstClr val="black"/>
                </a:solidFill>
              </a:rPr>
              <a:t>Following this report, major advances in transplantation science occurred in the </a:t>
            </a:r>
            <a:r>
              <a:rPr lang="en-US" sz="4500" b="1" dirty="0">
                <a:solidFill>
                  <a:prstClr val="black"/>
                </a:solidFill>
              </a:rPr>
              <a:t>1950s</a:t>
            </a:r>
            <a:r>
              <a:rPr lang="en-US" sz="4500" dirty="0">
                <a:solidFill>
                  <a:prstClr val="black"/>
                </a:solidFill>
              </a:rPr>
              <a:t>.  The following fundamental concepts of HSCT were discovered:</a:t>
            </a:r>
          </a:p>
          <a:p>
            <a:pPr lvl="0" algn="l" rtl="0"/>
            <a:r>
              <a:rPr lang="en-US" sz="4500" dirty="0">
                <a:solidFill>
                  <a:prstClr val="black"/>
                </a:solidFill>
              </a:rPr>
              <a:t>    Barnes and </a:t>
            </a:r>
            <a:r>
              <a:rPr lang="en-US" sz="4500" dirty="0" err="1">
                <a:solidFill>
                  <a:prstClr val="black"/>
                </a:solidFill>
              </a:rPr>
              <a:t>Loutit’s</a:t>
            </a:r>
            <a:r>
              <a:rPr lang="en-US" sz="4500" dirty="0">
                <a:solidFill>
                  <a:prstClr val="black"/>
                </a:solidFill>
              </a:rPr>
              <a:t> observation of antileukemic and graft versus host disease effects of transplanted spleen cells in murine models</a:t>
            </a:r>
          </a:p>
          <a:p>
            <a:pPr lvl="0" algn="l" rtl="0"/>
            <a:r>
              <a:rPr lang="en-US" sz="4500" dirty="0">
                <a:solidFill>
                  <a:prstClr val="black"/>
                </a:solidFill>
              </a:rPr>
              <a:t>    Thomas’ bone marrow transplantation in dogs using high-dose irradiation as conditioning</a:t>
            </a:r>
          </a:p>
          <a:p>
            <a:pPr lvl="0" algn="l" rtl="0"/>
            <a:r>
              <a:rPr lang="en-US" sz="4500" dirty="0">
                <a:solidFill>
                  <a:prstClr val="black"/>
                </a:solidFill>
              </a:rPr>
              <a:t>    Dausset and Van Rood’s unraveling of the human leukocyte antigen (HLA) system</a:t>
            </a:r>
            <a:r>
              <a:rPr lang="en-US" sz="4500" dirty="0" smtClean="0">
                <a:solidFill>
                  <a:prstClr val="black"/>
                </a:solidFill>
              </a:rPr>
              <a:t>.</a:t>
            </a:r>
          </a:p>
          <a:p>
            <a:pPr lvl="0" algn="l" rtl="0"/>
            <a:r>
              <a:rPr lang="en-US" sz="4500" dirty="0">
                <a:solidFill>
                  <a:prstClr val="black"/>
                </a:solidFill>
              </a:rPr>
              <a:t>These advances culminated in Thomas’ </a:t>
            </a:r>
            <a:r>
              <a:rPr lang="en-US" sz="4500" b="1" dirty="0">
                <a:solidFill>
                  <a:prstClr val="black"/>
                </a:solidFill>
              </a:rPr>
              <a:t>1959</a:t>
            </a:r>
            <a:r>
              <a:rPr lang="en-US" sz="4500" dirty="0">
                <a:solidFill>
                  <a:prstClr val="black"/>
                </a:solidFill>
              </a:rPr>
              <a:t> syngeneic bone marrow transplantation in 2 patients with acute lymphoblastic leukemia resulting in successful grafts. </a:t>
            </a:r>
            <a:endParaRPr lang="ar-IQ" sz="4500" dirty="0">
              <a:solidFill>
                <a:prstClr val="black"/>
              </a:solidFill>
            </a:endParaRPr>
          </a:p>
        </p:txBody>
      </p:sp>
    </p:spTree>
    <p:extLst>
      <p:ext uri="{BB962C8B-B14F-4D97-AF65-F5344CB8AC3E}">
        <p14:creationId xmlns:p14="http://schemas.microsoft.com/office/powerpoint/2010/main" val="271762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5726202"/>
          </a:xfrm>
        </p:spPr>
        <p:txBody>
          <a:bodyPr/>
          <a:lstStyle/>
          <a:p>
            <a:pPr marL="0" lvl="0" indent="0" algn="l" rtl="0">
              <a:buNone/>
            </a:pPr>
            <a:r>
              <a:rPr lang="en-US" sz="4400" b="1" dirty="0">
                <a:solidFill>
                  <a:srgbClr val="FF0000"/>
                </a:solidFill>
                <a:effectLst>
                  <a:outerShdw blurRad="38100" dist="38100" dir="2700000" algn="tl">
                    <a:srgbClr val="000000">
                      <a:alpha val="43137"/>
                    </a:srgbClr>
                  </a:outerShdw>
                </a:effectLst>
                <a:latin typeface="Calibri Light" panose="020F0302020204030204"/>
              </a:rPr>
              <a:t>Indications for </a:t>
            </a:r>
            <a:r>
              <a:rPr lang="en-US" sz="4400" b="1" dirty="0" smtClean="0">
                <a:solidFill>
                  <a:srgbClr val="FF0000"/>
                </a:solidFill>
                <a:effectLst>
                  <a:outerShdw blurRad="38100" dist="38100" dir="2700000" algn="tl">
                    <a:srgbClr val="000000">
                      <a:alpha val="43137"/>
                    </a:srgbClr>
                  </a:outerShdw>
                </a:effectLst>
                <a:latin typeface="Calibri Light" panose="020F0302020204030204"/>
              </a:rPr>
              <a:t>HSCT</a:t>
            </a:r>
          </a:p>
          <a:p>
            <a:pPr marL="0" lvl="0" indent="0" algn="l" rtl="0">
              <a:buNone/>
            </a:pPr>
            <a:endParaRPr lang="en-US" sz="4400" b="1" dirty="0">
              <a:solidFill>
                <a:srgbClr val="FF0000"/>
              </a:solidFill>
              <a:effectLst>
                <a:outerShdw blurRad="38100" dist="38100" dir="2700000" algn="tl">
                  <a:srgbClr val="000000">
                    <a:alpha val="43137"/>
                  </a:srgbClr>
                </a:outerShdw>
              </a:effectLst>
              <a:latin typeface="Calibri Light" panose="020F0302020204030204"/>
            </a:endParaRPr>
          </a:p>
          <a:p>
            <a:pPr marL="0" lvl="0" indent="0" algn="l" rtl="0">
              <a:buNone/>
            </a:pPr>
            <a:r>
              <a:rPr lang="en-US" sz="3200" dirty="0">
                <a:solidFill>
                  <a:prstClr val="black"/>
                </a:solidFill>
              </a:rPr>
              <a:t>The indications for HSCT vary according to disease categories and are influenced by factors such as cytogenetic abnormalities, response to prior therapy, patient age and performance status, disease status (remission vs relapse), disease-specific prognostic factors, and, most importantly, availability of a suitable graft source, time of referral, and time to transplant.</a:t>
            </a:r>
          </a:p>
          <a:p>
            <a:pPr marL="0" lvl="0" indent="0" algn="l" rtl="0">
              <a:buNone/>
            </a:pPr>
            <a:endParaRPr lang="en-US" sz="3200" dirty="0" smtClean="0">
              <a:solidFill>
                <a:prstClr val="black"/>
              </a:solidFill>
            </a:endParaRPr>
          </a:p>
          <a:p>
            <a:pPr marL="0" lvl="0" indent="0" algn="l" rtl="0">
              <a:buNone/>
            </a:pPr>
            <a:endParaRPr lang="en-US" sz="3200" dirty="0" smtClean="0">
              <a:solidFill>
                <a:prstClr val="black"/>
              </a:solidFill>
            </a:endParaRPr>
          </a:p>
          <a:p>
            <a:pPr marL="0" lvl="0" indent="0" algn="l" rtl="0">
              <a:buNone/>
            </a:pPr>
            <a:endParaRPr lang="ar-IQ" dirty="0"/>
          </a:p>
        </p:txBody>
      </p:sp>
    </p:spTree>
    <p:extLst>
      <p:ext uri="{BB962C8B-B14F-4D97-AF65-F5344CB8AC3E}">
        <p14:creationId xmlns:p14="http://schemas.microsoft.com/office/powerpoint/2010/main" val="1390688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2"/>
            <a:ext cx="10515600" cy="6181859"/>
          </a:xfrm>
        </p:spPr>
        <p:txBody>
          <a:bodyPr/>
          <a:lstStyle/>
          <a:p>
            <a:pPr marL="0" indent="0" algn="l" rtl="0">
              <a:buNone/>
            </a:pPr>
            <a:r>
              <a:rPr lang="en-US" sz="4400" b="1" dirty="0">
                <a:solidFill>
                  <a:srgbClr val="FF0000"/>
                </a:solidFill>
                <a:effectLst>
                  <a:outerShdw blurRad="38100" dist="38100" dir="2700000" algn="tl">
                    <a:srgbClr val="000000">
                      <a:alpha val="43137"/>
                    </a:srgbClr>
                  </a:outerShdw>
                </a:effectLst>
                <a:latin typeface="Calibri Light" panose="020F0302020204030204"/>
              </a:rPr>
              <a:t>Autologous </a:t>
            </a:r>
            <a:r>
              <a:rPr lang="en-US" sz="4400" b="1" dirty="0" smtClean="0">
                <a:solidFill>
                  <a:srgbClr val="FF0000"/>
                </a:solidFill>
                <a:effectLst>
                  <a:outerShdw blurRad="38100" dist="38100" dir="2700000" algn="tl">
                    <a:srgbClr val="000000">
                      <a:alpha val="43137"/>
                    </a:srgbClr>
                  </a:outerShdw>
                </a:effectLst>
                <a:latin typeface="Calibri Light" panose="020F0302020204030204"/>
              </a:rPr>
              <a:t>HSCT</a:t>
            </a:r>
          </a:p>
          <a:p>
            <a:pPr marL="0" indent="0" algn="l" rtl="0">
              <a:buNone/>
            </a:pPr>
            <a:endParaRPr lang="en-US" sz="4400" b="1" dirty="0">
              <a:solidFill>
                <a:srgbClr val="FF0000"/>
              </a:solidFill>
              <a:effectLst>
                <a:outerShdw blurRad="38100" dist="38100" dir="2700000" algn="tl">
                  <a:srgbClr val="000000">
                    <a:alpha val="43137"/>
                  </a:srgbClr>
                </a:outerShdw>
              </a:effectLst>
              <a:latin typeface="Calibri Light" panose="020F0302020204030204"/>
            </a:endParaRPr>
          </a:p>
          <a:p>
            <a:pPr lvl="0" algn="l" rtl="0"/>
            <a:r>
              <a:rPr lang="en-US" sz="3600" dirty="0" smtClean="0">
                <a:solidFill>
                  <a:prstClr val="black"/>
                </a:solidFill>
              </a:rPr>
              <a:t>Multiple </a:t>
            </a:r>
            <a:r>
              <a:rPr lang="en-US" sz="3600" dirty="0">
                <a:solidFill>
                  <a:prstClr val="black"/>
                </a:solidFill>
              </a:rPr>
              <a:t>myeloma</a:t>
            </a:r>
          </a:p>
          <a:p>
            <a:pPr lvl="0" algn="l" rtl="0"/>
            <a:r>
              <a:rPr lang="en-US" sz="3600" dirty="0">
                <a:solidFill>
                  <a:prstClr val="black"/>
                </a:solidFill>
              </a:rPr>
              <a:t>Non-Hodgkin lymphoma</a:t>
            </a:r>
          </a:p>
          <a:p>
            <a:pPr lvl="0" algn="l" rtl="0"/>
            <a:r>
              <a:rPr lang="en-US" sz="3600" dirty="0">
                <a:solidFill>
                  <a:prstClr val="black"/>
                </a:solidFill>
              </a:rPr>
              <a:t>Hodgkin lymphoma</a:t>
            </a:r>
          </a:p>
          <a:p>
            <a:pPr lvl="0" algn="l" rtl="0"/>
            <a:r>
              <a:rPr lang="en-US" sz="3600" dirty="0">
                <a:solidFill>
                  <a:prstClr val="black"/>
                </a:solidFill>
              </a:rPr>
              <a:t>Acute myeloid </a:t>
            </a:r>
            <a:r>
              <a:rPr lang="en-US" sz="3600" dirty="0" smtClean="0">
                <a:solidFill>
                  <a:prstClr val="black"/>
                </a:solidFill>
              </a:rPr>
              <a:t>leukemia M3 (APL)</a:t>
            </a:r>
            <a:endParaRPr lang="en-US" sz="3600" dirty="0">
              <a:solidFill>
                <a:prstClr val="black"/>
              </a:solidFill>
            </a:endParaRPr>
          </a:p>
          <a:p>
            <a:pPr lvl="0" algn="l" rtl="0"/>
            <a:r>
              <a:rPr lang="en-US" sz="3600" dirty="0" smtClean="0">
                <a:solidFill>
                  <a:prstClr val="black"/>
                </a:solidFill>
              </a:rPr>
              <a:t>Amyloidosis</a:t>
            </a:r>
            <a:endParaRPr lang="en-US" sz="3600" dirty="0">
              <a:solidFill>
                <a:prstClr val="black"/>
              </a:solidFill>
            </a:endParaRPr>
          </a:p>
          <a:p>
            <a:pPr marL="0" indent="0" algn="l" rtl="0">
              <a:buNone/>
            </a:pPr>
            <a:endParaRPr lang="ar-IQ" dirty="0"/>
          </a:p>
        </p:txBody>
      </p:sp>
    </p:spTree>
    <p:extLst>
      <p:ext uri="{BB962C8B-B14F-4D97-AF65-F5344CB8AC3E}">
        <p14:creationId xmlns:p14="http://schemas.microsoft.com/office/powerpoint/2010/main" val="429175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6104586"/>
          </a:xfrm>
        </p:spPr>
        <p:txBody>
          <a:bodyPr/>
          <a:lstStyle/>
          <a:p>
            <a:pPr marL="0" indent="0" algn="l" rtl="0">
              <a:buNone/>
            </a:pPr>
            <a:r>
              <a:rPr lang="en-US" sz="4800" b="1" dirty="0">
                <a:solidFill>
                  <a:srgbClr val="FF0000"/>
                </a:solidFill>
                <a:effectLst>
                  <a:outerShdw blurRad="38100" dist="38100" dir="2700000" algn="tl">
                    <a:srgbClr val="000000">
                      <a:alpha val="43137"/>
                    </a:srgbClr>
                  </a:outerShdw>
                </a:effectLst>
                <a:latin typeface="Calibri Light" panose="020F0302020204030204"/>
              </a:rPr>
              <a:t>Allogeneic </a:t>
            </a:r>
            <a:r>
              <a:rPr lang="en-US" sz="4800" b="1" dirty="0" smtClean="0">
                <a:solidFill>
                  <a:srgbClr val="FF0000"/>
                </a:solidFill>
                <a:effectLst>
                  <a:outerShdw blurRad="38100" dist="38100" dir="2700000" algn="tl">
                    <a:srgbClr val="000000">
                      <a:alpha val="43137"/>
                    </a:srgbClr>
                  </a:outerShdw>
                </a:effectLst>
                <a:latin typeface="Calibri Light" panose="020F0302020204030204"/>
              </a:rPr>
              <a:t>HSCT</a:t>
            </a:r>
          </a:p>
          <a:p>
            <a:pPr marL="0" indent="0" algn="l" rtl="0">
              <a:buNone/>
            </a:pPr>
            <a:endParaRPr lang="en-US" sz="4800" b="1" dirty="0">
              <a:solidFill>
                <a:srgbClr val="FF0000"/>
              </a:solidFill>
              <a:effectLst>
                <a:outerShdw blurRad="38100" dist="38100" dir="2700000" algn="tl">
                  <a:srgbClr val="000000">
                    <a:alpha val="43137"/>
                  </a:srgbClr>
                </a:outerShdw>
              </a:effectLst>
              <a:latin typeface="Calibri Light" panose="020F0302020204030204"/>
            </a:endParaRPr>
          </a:p>
          <a:p>
            <a:pPr lvl="0" algn="l" rtl="0"/>
            <a:r>
              <a:rPr lang="en-US" sz="3200" dirty="0">
                <a:solidFill>
                  <a:prstClr val="black"/>
                </a:solidFill>
              </a:rPr>
              <a:t>Acute myeloid leukemia, Acute lymphoblastic leukemia</a:t>
            </a:r>
          </a:p>
          <a:p>
            <a:pPr lvl="0" algn="l" rtl="0"/>
            <a:r>
              <a:rPr lang="en-US" sz="3200" dirty="0">
                <a:solidFill>
                  <a:prstClr val="black"/>
                </a:solidFill>
              </a:rPr>
              <a:t>Chronic myeloid leukemia, Chronic lymphocytic leukemia</a:t>
            </a:r>
          </a:p>
          <a:p>
            <a:pPr lvl="0" algn="l" rtl="0"/>
            <a:r>
              <a:rPr lang="en-US" sz="3200" dirty="0">
                <a:solidFill>
                  <a:prstClr val="black"/>
                </a:solidFill>
              </a:rPr>
              <a:t>Myeloproliferative disorders, Myelodysplastic syndromes</a:t>
            </a:r>
          </a:p>
          <a:p>
            <a:pPr lvl="0" algn="l" rtl="0"/>
            <a:r>
              <a:rPr lang="en-US" sz="3200" dirty="0">
                <a:solidFill>
                  <a:prstClr val="black"/>
                </a:solidFill>
              </a:rPr>
              <a:t>Non-Hodgkin lymphoma, Hodgkin lymphoma</a:t>
            </a:r>
          </a:p>
          <a:p>
            <a:pPr lvl="0" algn="l" rtl="0"/>
            <a:r>
              <a:rPr lang="en-US" sz="3200" dirty="0">
                <a:solidFill>
                  <a:prstClr val="black"/>
                </a:solidFill>
              </a:rPr>
              <a:t>Aplastic anemia, Pure red cell aplasia, Paroxysmal nocturnal hemoglobinuria</a:t>
            </a:r>
          </a:p>
          <a:p>
            <a:pPr lvl="0" algn="l" rtl="0"/>
            <a:r>
              <a:rPr lang="en-US" sz="3200" dirty="0">
                <a:solidFill>
                  <a:prstClr val="black"/>
                </a:solidFill>
              </a:rPr>
              <a:t>Thalassemia major, Sickle cell anemia</a:t>
            </a:r>
          </a:p>
          <a:p>
            <a:pPr marL="0" indent="0" algn="l" rtl="0">
              <a:buNone/>
            </a:pPr>
            <a:endParaRPr lang="ar-IQ" dirty="0"/>
          </a:p>
        </p:txBody>
      </p:sp>
    </p:spTree>
    <p:extLst>
      <p:ext uri="{BB962C8B-B14F-4D97-AF65-F5344CB8AC3E}">
        <p14:creationId xmlns:p14="http://schemas.microsoft.com/office/powerpoint/2010/main" val="319071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6104586"/>
          </a:xfrm>
        </p:spPr>
        <p:txBody>
          <a:bodyPr>
            <a:normAutofit/>
          </a:bodyPr>
          <a:lstStyle/>
          <a:p>
            <a:pPr marL="0" indent="0" algn="l" rtl="0">
              <a:buNone/>
            </a:pPr>
            <a:r>
              <a:rPr lang="en-US" sz="4400" b="1" dirty="0" smtClean="0">
                <a:solidFill>
                  <a:srgbClr val="FF0000"/>
                </a:solidFill>
              </a:rPr>
              <a:t>SOURCES OF HEMATOPOIETIC STEM CELLS</a:t>
            </a:r>
          </a:p>
          <a:p>
            <a:pPr marL="0" indent="0" algn="l" rtl="0">
              <a:buNone/>
            </a:pPr>
            <a:endParaRPr lang="en-US" dirty="0"/>
          </a:p>
          <a:p>
            <a:pPr lvl="0" algn="l" rtl="0"/>
            <a:endParaRPr lang="en-US" sz="4400" b="1" dirty="0" smtClean="0">
              <a:solidFill>
                <a:prstClr val="black"/>
              </a:solidFill>
            </a:endParaRPr>
          </a:p>
          <a:p>
            <a:pPr lvl="0" algn="l" rtl="0"/>
            <a:r>
              <a:rPr lang="en-US" sz="4400" b="1" dirty="0" smtClean="0">
                <a:solidFill>
                  <a:prstClr val="black"/>
                </a:solidFill>
              </a:rPr>
              <a:t>       Bone </a:t>
            </a:r>
            <a:r>
              <a:rPr lang="en-US" sz="4400" b="1" dirty="0">
                <a:solidFill>
                  <a:prstClr val="black"/>
                </a:solidFill>
              </a:rPr>
              <a:t>marrow</a:t>
            </a:r>
          </a:p>
          <a:p>
            <a:pPr lvl="0" algn="l" rtl="0"/>
            <a:r>
              <a:rPr lang="en-US" sz="4400" b="1" dirty="0">
                <a:solidFill>
                  <a:prstClr val="black"/>
                </a:solidFill>
              </a:rPr>
              <a:t>       Peripheral blood </a:t>
            </a:r>
          </a:p>
          <a:p>
            <a:pPr lvl="0" algn="l" rtl="0"/>
            <a:r>
              <a:rPr lang="en-US" sz="4400" b="1" dirty="0">
                <a:solidFill>
                  <a:prstClr val="black"/>
                </a:solidFill>
              </a:rPr>
              <a:t>       Umbilical cord blood</a:t>
            </a:r>
            <a:endParaRPr lang="ar-IQ" sz="4400" b="1" dirty="0">
              <a:solidFill>
                <a:prstClr val="black"/>
              </a:solidFill>
            </a:endParaRPr>
          </a:p>
        </p:txBody>
      </p:sp>
    </p:spTree>
    <p:extLst>
      <p:ext uri="{BB962C8B-B14F-4D97-AF65-F5344CB8AC3E}">
        <p14:creationId xmlns:p14="http://schemas.microsoft.com/office/powerpoint/2010/main" val="2659413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730"/>
            <a:ext cx="10515600" cy="6104585"/>
          </a:xfrm>
        </p:spPr>
        <p:txBody>
          <a:bodyPr/>
          <a:lstStyle/>
          <a:p>
            <a:pPr marL="0" indent="0" algn="l">
              <a:buNone/>
            </a:pPr>
            <a:r>
              <a:rPr lang="en-US" sz="4400" b="1" dirty="0" smtClean="0">
                <a:solidFill>
                  <a:srgbClr val="FF0000"/>
                </a:solidFill>
              </a:rPr>
              <a:t>Donor sources</a:t>
            </a:r>
          </a:p>
          <a:p>
            <a:pPr marL="0" indent="0" algn="l">
              <a:buNone/>
            </a:pPr>
            <a:endParaRPr lang="en-US" sz="3600" dirty="0"/>
          </a:p>
          <a:p>
            <a:pPr marL="0" indent="0" algn="l">
              <a:buNone/>
            </a:pPr>
            <a:r>
              <a:rPr lang="en-US" sz="3600" dirty="0" smtClean="0"/>
              <a:t>            </a:t>
            </a:r>
            <a:r>
              <a:rPr lang="en-US" sz="4000" dirty="0" smtClean="0"/>
              <a:t>. Patient himself</a:t>
            </a:r>
          </a:p>
          <a:p>
            <a:pPr marL="0" indent="0" algn="l">
              <a:buNone/>
            </a:pPr>
            <a:r>
              <a:rPr lang="en-US" sz="4000" dirty="0" smtClean="0"/>
              <a:t>           . Identical twin (syngeneic)</a:t>
            </a:r>
          </a:p>
          <a:p>
            <a:pPr marL="0" indent="0" algn="l">
              <a:buNone/>
            </a:pPr>
            <a:r>
              <a:rPr lang="en-US" sz="4000" dirty="0" smtClean="0"/>
              <a:t>           . Matched sibling</a:t>
            </a:r>
          </a:p>
          <a:p>
            <a:pPr marL="0" indent="0" algn="l">
              <a:buNone/>
            </a:pPr>
            <a:r>
              <a:rPr lang="en-US" sz="4000" dirty="0" smtClean="0"/>
              <a:t>           . Matched unrelated donor</a:t>
            </a:r>
          </a:p>
          <a:p>
            <a:pPr marL="0" indent="0" algn="l">
              <a:buNone/>
            </a:pPr>
            <a:r>
              <a:rPr lang="en-US" sz="4000" dirty="0" smtClean="0"/>
              <a:t>           . Haploidentical donor</a:t>
            </a:r>
          </a:p>
          <a:p>
            <a:pPr marL="0" indent="0" algn="l">
              <a:buNone/>
            </a:pPr>
            <a:endParaRPr lang="ar-IQ" dirty="0"/>
          </a:p>
        </p:txBody>
      </p:sp>
    </p:spTree>
    <p:extLst>
      <p:ext uri="{BB962C8B-B14F-4D97-AF65-F5344CB8AC3E}">
        <p14:creationId xmlns:p14="http://schemas.microsoft.com/office/powerpoint/2010/main" val="212716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ar-IQ"/>
          </a:p>
        </p:txBody>
      </p:sp>
      <p:pic>
        <p:nvPicPr>
          <p:cNvPr id="8" name="Picture 7"/>
          <p:cNvPicPr>
            <a:picLocks noChangeAspect="1"/>
          </p:cNvPicPr>
          <p:nvPr/>
        </p:nvPicPr>
        <p:blipFill>
          <a:blip r:embed="rId2"/>
          <a:stretch>
            <a:fillRect/>
          </a:stretch>
        </p:blipFill>
        <p:spPr>
          <a:xfrm>
            <a:off x="760830" y="206063"/>
            <a:ext cx="10920307" cy="6387920"/>
          </a:xfrm>
          <a:prstGeom prst="rect">
            <a:avLst/>
          </a:prstGeom>
        </p:spPr>
      </p:pic>
    </p:spTree>
    <p:extLst>
      <p:ext uri="{BB962C8B-B14F-4D97-AF65-F5344CB8AC3E}">
        <p14:creationId xmlns:p14="http://schemas.microsoft.com/office/powerpoint/2010/main" val="2190139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1202</Words>
  <Application>Microsoft Office PowerPoint</Application>
  <PresentationFormat>Widescreen</PresentationFormat>
  <Paragraphs>159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HEMATOPOIETIC STEM CELL TRASPLANTATION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GvHD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HEMATOPOIETIC STEM CELL TRASPLANTATION</dc:title>
  <dc:creator>DR.Ahmed Saker 2O11</dc:creator>
  <cp:lastModifiedBy>DR.Ahmed Saker 2O11</cp:lastModifiedBy>
  <cp:revision>28</cp:revision>
  <dcterms:created xsi:type="dcterms:W3CDTF">2020-02-25T15:22:33Z</dcterms:created>
  <dcterms:modified xsi:type="dcterms:W3CDTF">2021-02-13T11:49:49Z</dcterms:modified>
</cp:coreProperties>
</file>